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6" r:id="rId12"/>
    <p:sldId id="275" r:id="rId13"/>
    <p:sldId id="258" r:id="rId14"/>
    <p:sldId id="259" r:id="rId15"/>
    <p:sldId id="260" r:id="rId16"/>
    <p:sldId id="289" r:id="rId17"/>
    <p:sldId id="261" r:id="rId18"/>
    <p:sldId id="262" r:id="rId19"/>
    <p:sldId id="263" r:id="rId20"/>
    <p:sldId id="264" r:id="rId21"/>
    <p:sldId id="286" r:id="rId22"/>
    <p:sldId id="265" r:id="rId23"/>
    <p:sldId id="288" r:id="rId24"/>
    <p:sldId id="287" r:id="rId25"/>
    <p:sldId id="266" r:id="rId26"/>
    <p:sldId id="273" r:id="rId27"/>
    <p:sldId id="274" r:id="rId28"/>
    <p:sldId id="267" r:id="rId29"/>
    <p:sldId id="285" r:id="rId30"/>
    <p:sldId id="268" r:id="rId31"/>
    <p:sldId id="269" r:id="rId32"/>
    <p:sldId id="27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B0D-B749-4B66-B550-1AB88DAFC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678B8-3749-41C0-B4A9-F7F8555B6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0D70-368A-43F8-BEDB-628D31A5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87D6-0720-4656-9186-3208937F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A2DB1-3A17-439D-AA79-0A1D0D1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AC60-204C-4700-B6EC-9E9B5EEB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598EE-27C6-4D7F-A7AA-3139CF350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7F814-341D-4195-B1A1-6B03C923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574CE-0E98-4C72-8692-42524263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9F38-DF72-40B9-B595-5FFE701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1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02968-8146-4CC3-9E61-3B20DCC84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89617-AFE9-40DE-AA5C-AD8EC94E7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4CB01-39A3-4A76-BD72-AB8BD03D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F6C8-C260-4224-A23D-B76B46E0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83153-6441-4BC0-BA1C-FDB1F254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1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9A8B-7DD4-42DB-BE2B-2B3CB56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F0D3-336A-446C-A08D-01142451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7BE4-92AB-459B-8C2C-A06A539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BACD-704F-4C98-BCA6-5D03709B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2386-7329-4FF1-9E24-D3DFCE4D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56E4-151B-450B-8D88-B65236F5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E410C-443A-4A65-B591-9A6F5E4BC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59C04-BF42-48D1-BB6D-5D90E7D3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672E-CA95-445D-9A02-74A7C3F6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D6AC-4EDA-43E3-9BD7-7D2B7282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8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8716-A3D9-4014-90CA-2A9FD599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FB443-34A1-4172-8A85-20123DEF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86B7-1DD5-4F62-BC40-D7B3044C9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0F19F-AB33-41F1-8D17-C3B7785D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F49B1-928F-4D77-990E-D00F815E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5B78E-D9AD-40F9-BF2F-98DABB2E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208A-C9B0-410C-A289-05121EA2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9FB-7D3F-4B5E-B56B-32B812AB0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2A973-2B39-4F0B-BFEB-134EC765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55CE9-610B-417B-BD03-D0B10FBDA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8A717-0DA5-4BF1-A521-C6658F191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AB22D-026F-4190-908E-B9F4F1E7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F97A2-4721-4618-B4CC-EDB3D82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6035A-0C28-4789-9C06-0353B813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E1DF-EB14-4568-B7AC-6952F6D1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9ACDE-968E-46E7-BFC8-C3384B2B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909D9-B06D-4C62-9CF0-2CE4A307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B535-FD30-4F68-8278-6F759FD8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AF3E8-D500-4AD4-A5EE-7B0419F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4A9B-1233-45D1-876E-FFA70526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1AF62-DE11-4DCD-AC14-FC98405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2FEF-3F89-46C2-AB03-72DF33DD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0EAB-852F-4430-B7B1-D777BF48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5DA1-E9D7-476C-8566-8504B10F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9F2E6-5BAF-4E4C-9F84-1093D753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561FB-67E7-4E95-9E72-339B2DA5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2468C-8052-4ADB-A0B3-D2B6369B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3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E72-4074-4510-BCB5-300F2BB3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AE3D4-8543-492A-AA2F-625A897BE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891D9-9B20-4158-A97B-E7DD0277E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0F94F-591D-4183-A3CF-67BB967B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237B0-A547-4BA5-A004-B90F7685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6D499-5E86-4904-AB95-9186C00E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6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EE407-D696-4BE1-BFBB-4AF27786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4235D-FCEE-42A9-97AF-22AD5DED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92BE6-5F8E-43A4-BAEC-FBA8CBFDF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F590-F53C-4E54-B377-150DBB037B0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7060F-E54B-455B-8D92-0D37186A4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3117-5AE3-4507-B48E-CBB815D88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BCFE-FD96-4637-9134-2C9F19254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‘</a:t>
            </a:r>
            <a:r>
              <a:rPr lang="en-GB" sz="3600" dirty="0" err="1">
                <a:latin typeface="Comic Sans MS" panose="030F0702030302020204" pitchFamily="66" charset="0"/>
              </a:rPr>
              <a:t>ar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s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a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gen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to say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 - nearly</a:t>
            </a: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a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ber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1A980D-A986-41B5-BAE7-E822C83D6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1084" y="24076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u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short ‘uh’ sound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P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nkt – point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gen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 – enough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t - good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60239A-7EF0-4CA7-9C7B-5608F02E6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2957" y="27492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w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‘v’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asser - water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inter - winter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eihnachten - Christmas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8451E-53B2-4593-A750-181B6DD68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450" y="3571875"/>
            <a:ext cx="962025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16E12-B625-41F2-BD6C-4B6D3F73A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430" y="4533900"/>
            <a:ext cx="1112045" cy="1112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C0F16-AD10-45D1-8768-2F62F0A5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5147" y="5543550"/>
            <a:ext cx="895353" cy="89535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0401B-DB1D-4424-9663-06F3B8FD9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0873" y="233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v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‘f’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iele - many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ier - four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ogel - bird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383AF-BC95-482D-B87D-44761190B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5" y="3743325"/>
            <a:ext cx="6762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2F051-9382-41F7-9943-C8E7E8FFE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173" y="4672011"/>
            <a:ext cx="790577" cy="790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EEAE6-C37C-47B6-B717-F1539A3F0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075" y="5714999"/>
            <a:ext cx="828675" cy="82867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63233-1AC3-4CB9-9F90-538D584C1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2475" y="24010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</a:t>
            </a:r>
            <a:r>
              <a:rPr lang="en-GB" sz="3600" dirty="0" err="1">
                <a:latin typeface="Comic Sans MS" panose="030F0702030302020204" pitchFamily="66" charset="0"/>
              </a:rPr>
              <a:t>ts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immer - room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ug - train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ucker - sugar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0C879-BE83-43C3-B415-1D7ECF02B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25" y="3629026"/>
            <a:ext cx="100965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156593-3A6B-4FBA-8351-2B17C4C24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825" y="466725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90E87-8564-4D80-8110-234044529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025" y="5676900"/>
            <a:ext cx="1028700" cy="10287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86E1D-168D-4CEA-921E-F51F033750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6625" y="25431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</a:t>
            </a:r>
            <a:r>
              <a:rPr lang="en-GB" sz="3600" dirty="0" err="1">
                <a:latin typeface="Comic Sans MS" panose="030F0702030302020204" pitchFamily="66" charset="0"/>
              </a:rPr>
              <a:t>yuh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J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acke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jacket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J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ahr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year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J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oghurt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yoghurt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0615D-0B61-45E0-92FC-69740D937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3495675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56C02-F8A6-45F7-969B-F1AF2E5D6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50" y="4714874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ADAC5-4816-4E77-8C37-2331EEF44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5543550"/>
            <a:ext cx="1028700" cy="10287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16A739-1541-42CD-BF4E-8F310BED9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250" y="2619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ch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 bit like the hiss of a cat made with your mouth!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 - not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mi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me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8D59B-70B8-483D-B607-603018867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3600450"/>
            <a:ext cx="952500" cy="9525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926E7C-8DB3-4999-9018-4545247AA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4073" y="27813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ch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in English like a ‘c’ sound.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Fa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subject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Bu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book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Na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 - night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9ACB4-D16D-4891-8FE7-60EC2DAE0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4629149"/>
            <a:ext cx="1019177" cy="1019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71E02-0182-4E4A-82B2-C6FFC1F02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5648326"/>
            <a:ext cx="952500" cy="9525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F5477A-A11C-4DD5-8811-EA4F81F87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4073" y="24878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dirty="0" err="1">
                <a:latin typeface="Comic Sans MS" panose="030F0702030302020204" pitchFamily="66" charset="0"/>
              </a:rPr>
              <a:t>sch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‘shh’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Sch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ule - school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sch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wimmen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to swim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Du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sch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shower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BC3C5-FF25-44DD-B1B5-389D251A8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3524250"/>
            <a:ext cx="102870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E06BC-4186-4355-8C0F-C5FCB2F95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0" y="4648200"/>
            <a:ext cx="952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A9742-1866-46DB-B845-DD167CB77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4125" y="5600700"/>
            <a:ext cx="828675" cy="82867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89DB00-2AA7-4378-8717-F4DDB4663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4074" y="2616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sp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</a:t>
            </a:r>
            <a:r>
              <a:rPr lang="en-GB" sz="3600" dirty="0" err="1">
                <a:latin typeface="Comic Sans MS" panose="030F0702030302020204" pitchFamily="66" charset="0"/>
              </a:rPr>
              <a:t>shp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Sp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ort - sport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Sp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inne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spider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Sp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aß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fun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EF6EC-3E90-4C10-BBC2-4C7A91185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3648075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6CBCF-0455-43A5-B683-1D2BF7AFC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4638674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56E19-8B54-474B-9640-3DBCF0062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912" y="5591174"/>
            <a:ext cx="1095375" cy="109537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6E2DFD-199F-4FEF-8FBB-70A1641FB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9325" y="2501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st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‘</a:t>
            </a:r>
            <a:r>
              <a:rPr lang="en-GB" sz="3600" dirty="0" err="1">
                <a:latin typeface="Comic Sans MS" panose="030F0702030302020204" pitchFamily="66" charset="0"/>
              </a:rPr>
              <a:t>sht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ühle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chairs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raße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street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ehen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to stand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5D5A3-69BD-4A33-85AF-7C2929277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1" y="3609976"/>
            <a:ext cx="1047750" cy="104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2DF406-3FA4-4BCE-B671-F07A26976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089" y="4733925"/>
            <a:ext cx="976312" cy="976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2E9DC-EA2D-4B6E-9D98-EB3E5DCA7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032" y="5591174"/>
            <a:ext cx="1114426" cy="1114426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C157F9-BCD1-4972-908C-B2A9E0127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251" y="26479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short ‘a’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k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lt 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to say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bis b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a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ld</a:t>
            </a:r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see you soon 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a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ch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after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8BE148-7377-4648-8292-18FB6129E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073" y="26322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letter </a:t>
            </a:r>
            <a:r>
              <a:rPr lang="en-GB" sz="3600" dirty="0">
                <a:latin typeface="Comic Sans MS" panose="030F0702030302020204" pitchFamily="66" charset="0"/>
              </a:rPr>
              <a:t>r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is pronounced differently from English. It is quite a raspy sound like you are gargling water.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ot - red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eiten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to ride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Leh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er - teacher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DEA360-C603-4D2A-8418-32DA05423CF4}"/>
              </a:ext>
            </a:extLst>
          </p:cNvPr>
          <p:cNvSpPr/>
          <p:nvPr/>
        </p:nvSpPr>
        <p:spPr>
          <a:xfrm>
            <a:off x="9277350" y="3857625"/>
            <a:ext cx="523875" cy="5238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9232B-AF96-4B4E-A87E-0A636CF2A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461" y="4457699"/>
            <a:ext cx="1009651" cy="1009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5E493-1AD8-49AE-9B30-E68D30938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337" y="5543549"/>
            <a:ext cx="1009651" cy="1009651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04730-DE78-4DE2-ACFA-6BBC18B17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0874" y="29273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-d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letter 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is pronounced with a dull ‘d’.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- and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f</a:t>
            </a:r>
            <a:r>
              <a:rPr lang="en-GB" sz="3200" b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3200" b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en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– to find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Hun</a:t>
            </a:r>
            <a:r>
              <a:rPr lang="en-GB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d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 - dog</a:t>
            </a:r>
            <a:endParaRPr lang="en-GB" sz="3200" b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04730-DE78-4DE2-ACFA-6BBC18B17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874" y="29273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 err="1">
                <a:latin typeface="Comic Sans MS" panose="030F0702030302020204" pitchFamily="66" charset="0"/>
              </a:rPr>
              <a:t>ig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‘</a:t>
            </a:r>
            <a:r>
              <a:rPr lang="en-GB" sz="36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ish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r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icht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ig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- correct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z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wanz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ig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– twenty</a:t>
            </a:r>
          </a:p>
          <a:p>
            <a:pPr algn="l"/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v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iertz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ig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– forty 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281D5F-43D7-40B6-8195-5290CD28C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074" y="2625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 err="1">
                <a:latin typeface="Comic Sans MS" panose="030F0702030302020204" pitchFamily="66" charset="0"/>
              </a:rPr>
              <a:t>th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</a:t>
            </a:r>
            <a:r>
              <a:rPr lang="en-GB" sz="3600" dirty="0">
                <a:solidFill>
                  <a:srgbClr val="231F20"/>
                </a:solidFill>
                <a:latin typeface="Comic Sans MS" panose="030F0702030302020204" pitchFamily="66" charset="0"/>
              </a:rPr>
              <a:t>as ‘tea-a’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i="1" u="sng" dirty="0" err="1">
                <a:solidFill>
                  <a:srgbClr val="231F20"/>
                </a:solidFill>
                <a:latin typeface="Comic Sans MS" panose="030F0702030302020204" pitchFamily="66" charset="0"/>
              </a:rPr>
              <a:t>Th</a:t>
            </a: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eater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 - theatre</a:t>
            </a: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34AF3A-8E52-47E8-915E-2E26D29FC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7274" y="2761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ie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‘</a:t>
            </a:r>
            <a:r>
              <a:rPr lang="en-GB" sz="36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ee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5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ne - bee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Fr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den - peace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 - song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2086A-9599-46C2-A46A-AA3C938A0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900" y="3629025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8E5F3-4A4C-4711-A651-8964B8939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50" y="4657724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D7DF0-7C92-40A4-913B-B5A03EF78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650" y="5686423"/>
            <a:ext cx="866775" cy="86677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281D5F-43D7-40B6-8195-5290CD28C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4074" y="2625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ei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‘</a:t>
            </a:r>
            <a:r>
              <a:rPr lang="en-GB" sz="3600" dirty="0">
                <a:solidFill>
                  <a:srgbClr val="231F20"/>
                </a:solidFill>
                <a:latin typeface="Comic Sans MS" panose="030F0702030302020204" pitchFamily="66" charset="0"/>
              </a:rPr>
              <a:t>ii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ei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leg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ei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my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Rh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ei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 - the river </a:t>
            </a:r>
            <a:r>
              <a:rPr lang="en-GB" sz="3200" b="0" i="1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Rhine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in Germany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478DC-9C77-437F-B161-CDFF32CC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5" y="3514726"/>
            <a:ext cx="104775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917FF-E571-4DCB-AC3A-A812C4C76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350" y="4562476"/>
            <a:ext cx="8763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C32A0-BB09-4A5B-9E63-610A35A19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625" y="5591175"/>
            <a:ext cx="1047750" cy="104775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4F5F12-8F8D-41C6-A60F-2DB01FB87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0275" y="249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au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‘</a:t>
            </a:r>
            <a:r>
              <a:rPr lang="en-GB" sz="36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oww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au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au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eyes</a:t>
            </a: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au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to - car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A0DB3-6E14-4D3D-982A-17142E825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0" y="3762375"/>
            <a:ext cx="809625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77BD16-1508-419B-BCF0-9EF7CE25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312" y="4829175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29073-F6C0-42EB-ADB4-6FD2DBE76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750" y="5648325"/>
            <a:ext cx="1028700" cy="10287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7EC357-9FAE-46A8-A778-E1A9FD9D1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4075" y="258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eu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 combination is pronounced ‘</a:t>
            </a:r>
            <a:r>
              <a:rPr lang="en-GB" sz="3600" dirty="0">
                <a:solidFill>
                  <a:srgbClr val="231F20"/>
                </a:solidFill>
                <a:latin typeface="Comic Sans MS" panose="030F0702030302020204" pitchFamily="66" charset="0"/>
              </a:rPr>
              <a:t>oi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’ in English.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n</a:t>
            </a:r>
            <a:r>
              <a:rPr lang="en-GB" sz="3200" i="1" u="sng" dirty="0" err="1">
                <a:solidFill>
                  <a:srgbClr val="231F20"/>
                </a:solidFill>
                <a:latin typeface="Comic Sans MS" panose="030F0702030302020204" pitchFamily="66" charset="0"/>
              </a:rPr>
              <a:t>eu</a:t>
            </a: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nine</a:t>
            </a: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eu</a:t>
            </a:r>
            <a:r>
              <a:rPr lang="en-GB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ro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euro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eu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tsch - German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7C10-72C2-49CF-B5A9-5B1449E6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0" y="3752850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AC61B-B320-48C1-A602-E5D327B31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188" y="4857750"/>
            <a:ext cx="795338" cy="795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D4500-F235-4D49-90F6-FE24EC77F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850" y="5648325"/>
            <a:ext cx="1209675" cy="120967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E8B0BB-BEAE-4366-865F-BC6B6B09C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7400" y="2511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Comic Sans MS" panose="030F0702030302020204" pitchFamily="66" charset="0"/>
              </a:rPr>
              <a:t>ä</a:t>
            </a: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 German, </a:t>
            </a: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ä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is pronounced as an </a:t>
            </a:r>
            <a:r>
              <a:rPr lang="en-GB" sz="3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sound, like in the English word </a:t>
            </a:r>
            <a:r>
              <a:rPr lang="en-GB" sz="3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bed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r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bear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pfel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apples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dchen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girl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48386-83E1-43C7-B7F5-EF330754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3629025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8881A-AAA4-4B10-A14A-E98D1099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5" y="4705350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CA4566-DECE-486F-8663-742AE7041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5" y="5781675"/>
            <a:ext cx="8763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2C75D-19C8-4A21-8AB4-DB29227CF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041" y="2662791"/>
            <a:ext cx="40846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äu</a:t>
            </a:r>
            <a:endParaRPr lang="en-GB" sz="287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 German, </a:t>
            </a:r>
            <a:r>
              <a:rPr lang="en-GB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äu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is pronounced as an </a:t>
            </a:r>
            <a:r>
              <a:rPr lang="en-GB" sz="3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’oi’</a:t>
            </a:r>
            <a:r>
              <a:rPr lang="en-GB" sz="3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sound.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äu</a:t>
            </a:r>
            <a:r>
              <a:rPr lang="en-GB" sz="3200" b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se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– mice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Tr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äu</a:t>
            </a: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me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– dreams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B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äu</a:t>
            </a:r>
            <a:r>
              <a:rPr lang="en-GB" sz="3200" dirty="0" err="1">
                <a:solidFill>
                  <a:srgbClr val="231F20"/>
                </a:solidFill>
                <a:latin typeface="Comic Sans MS" panose="030F0702030302020204" pitchFamily="66" charset="0"/>
              </a:rPr>
              <a:t>me</a:t>
            </a:r>
            <a:r>
              <a:rPr lang="en-GB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- trees</a:t>
            </a: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en-GB" sz="3200" u="sng" dirty="0">
              <a:solidFill>
                <a:srgbClr val="231F2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2C75D-19C8-4A21-8AB4-DB29227C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041" y="2662791"/>
            <a:ext cx="40846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‘</a:t>
            </a:r>
            <a:r>
              <a:rPr lang="en-GB" sz="3600" dirty="0" err="1">
                <a:latin typeface="Comic Sans MS" panose="030F0702030302020204" pitchFamily="66" charset="0"/>
              </a:rPr>
              <a:t>ey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ben – to give</a:t>
            </a:r>
          </a:p>
          <a:p>
            <a:pPr algn="l"/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</a:t>
            </a:r>
            <a:r>
              <a:rPr lang="de-DE" sz="3200" i="0" dirty="0">
                <a:solidFill>
                  <a:srgbClr val="231F20"/>
                </a:solidFill>
                <a:latin typeface="Comic Sans MS" panose="030F0702030302020204" pitchFamily="66" charset="0"/>
              </a:rPr>
              <a:t>ben – next to</a:t>
            </a:r>
          </a:p>
          <a:p>
            <a:pPr algn="l"/>
            <a:endParaRPr lang="de-DE" sz="3200" i="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</a:t>
            </a:r>
            <a:r>
              <a:rPr lang="de-DE" sz="3200" b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ben - just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B5C53B-0743-4835-87EA-6744C77B9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873" y="24397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Comic Sans MS" panose="030F0702030302020204" pitchFamily="66" charset="0"/>
              </a:rPr>
              <a:t>ö</a:t>
            </a: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 German, </a:t>
            </a: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ö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is pronounced as like </a:t>
            </a:r>
            <a:r>
              <a:rPr lang="en-GB" sz="3600" b="1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er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 It is similar to the </a:t>
            </a:r>
            <a:r>
              <a:rPr lang="en-GB" sz="3600" b="1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or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in </a:t>
            </a:r>
            <a:r>
              <a:rPr lang="en-GB" sz="3600" b="1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word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sch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ö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beautiful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ö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lion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29766-2DBE-41FF-8A5C-B354339FA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4162425"/>
            <a:ext cx="885825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3530F-794E-4C65-86D8-932E87A95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372100"/>
            <a:ext cx="1085850" cy="10858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A0E942-642B-4E9A-8C52-27FC72698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4075" y="2692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Comic Sans MS" panose="030F0702030302020204" pitchFamily="66" charset="0"/>
              </a:rPr>
              <a:t>ü</a:t>
            </a:r>
            <a:endParaRPr lang="en-GB" sz="19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 German, </a:t>
            </a: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ü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is pronounced as </a:t>
            </a:r>
            <a:r>
              <a:rPr lang="en-GB" sz="3600" b="1" i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oo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with pursed lips.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5052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ü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ße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feet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ü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tired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Br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ü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der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brothers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CDC9F-8B65-4610-9DBC-7ABB3EDC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3629025"/>
            <a:ext cx="1028700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E67CF-2098-411E-A43C-30661F08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4705350"/>
            <a:ext cx="876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DC4DC-7FE1-4BCF-8410-F35F8E7A1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5" y="5838824"/>
            <a:ext cx="771525" cy="77152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C81C58-0237-425C-9EC9-22B518A0E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4075" y="258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ß</a:t>
            </a:r>
            <a:endParaRPr lang="en-GB" sz="59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0860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German has an additional letter, known as the </a:t>
            </a:r>
            <a:r>
              <a:rPr lang="en-GB" sz="3200" dirty="0" err="1">
                <a:latin typeface="Comic Sans MS" panose="030F0702030302020204" pitchFamily="66" charset="0"/>
              </a:rPr>
              <a:t>Eszett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or </a:t>
            </a:r>
            <a:r>
              <a:rPr lang="en-GB" sz="3200" dirty="0" err="1">
                <a:latin typeface="Comic Sans MS" panose="030F0702030302020204" pitchFamily="66" charset="0"/>
              </a:rPr>
              <a:t>scharfes</a:t>
            </a:r>
            <a:r>
              <a:rPr lang="en-GB" sz="3200" dirty="0">
                <a:latin typeface="Comic Sans MS" panose="030F0702030302020204" pitchFamily="66" charset="0"/>
              </a:rPr>
              <a:t> S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(sharp S) - </a:t>
            </a:r>
            <a:r>
              <a:rPr lang="en-GB" sz="3200" dirty="0">
                <a:latin typeface="Comic Sans MS" panose="030F0702030302020204" pitchFamily="66" charset="0"/>
              </a:rPr>
              <a:t>ß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It is the same as </a:t>
            </a:r>
            <a:r>
              <a:rPr lang="en-GB" sz="3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ss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You use </a:t>
            </a:r>
            <a:r>
              <a:rPr lang="en-GB" sz="3200" dirty="0">
                <a:latin typeface="Comic Sans MS" panose="030F0702030302020204" pitchFamily="66" charset="0"/>
              </a:rPr>
              <a:t>ß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when it follows a long vowel or a combination of two vowels.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228975"/>
            <a:ext cx="6743699" cy="35528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wei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ß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white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hei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ß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to be called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Fu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ß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foot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Stra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ß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street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ACF0AC-5A36-4803-9C17-8C28EA574F3B}"/>
              </a:ext>
            </a:extLst>
          </p:cNvPr>
          <p:cNvSpPr/>
          <p:nvPr/>
        </p:nvSpPr>
        <p:spPr>
          <a:xfrm>
            <a:off x="10582273" y="3378993"/>
            <a:ext cx="523875" cy="514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E50EE-06F4-4C29-83BF-884192D80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85" y="3893343"/>
            <a:ext cx="1238250" cy="1238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DC667-C8FE-451C-A746-9F9F8E8B9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536" y="4864893"/>
            <a:ext cx="1238250" cy="1238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34AA40-7AB1-4A8A-A203-A4AD55AC9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121" y="5924547"/>
            <a:ext cx="857252" cy="857252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5BA6AA-0958-4149-9394-570FE12CB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1921" y="26939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Comic Sans MS" panose="030F0702030302020204" pitchFamily="66" charset="0"/>
              </a:rPr>
              <a:t>ss</a:t>
            </a:r>
            <a:endParaRPr lang="en-GB" sz="59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670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When following a short vowel, the </a:t>
            </a:r>
            <a:r>
              <a:rPr lang="en-GB" sz="3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ss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sound is written as </a:t>
            </a:r>
            <a:r>
              <a:rPr lang="en-GB" sz="3200" dirty="0">
                <a:latin typeface="Comic Sans MS" panose="030F0702030302020204" pitchFamily="66" charset="0"/>
              </a:rPr>
              <a:t>ss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instead.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6" y="3429000"/>
            <a:ext cx="6743699" cy="3352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da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ss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that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bi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ss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bit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la</a:t>
            </a:r>
            <a:r>
              <a:rPr lang="en-GB" sz="3200" b="0" i="1" u="sng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ss</a:t>
            </a:r>
            <a:r>
              <a:rPr lang="en-GB" sz="32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en</a:t>
            </a:r>
            <a:r>
              <a:rPr lang="en-GB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 - to leave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BE9ED-5E58-4138-800B-DD147C790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00" y="5495925"/>
            <a:ext cx="1143000" cy="1143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471736-B804-40C9-8495-FB9ABBD42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4075" y="2682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short ‘e’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d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nken – to give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 gibt – there is</a:t>
            </a: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e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twas - something</a:t>
            </a: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24628C-E4C3-42D1-89FB-FCE4EAFAF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7273" y="25841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more like the ‘ear’ sound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w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i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r – we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d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i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r – you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m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i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r – me </a:t>
            </a:r>
          </a:p>
          <a:p>
            <a:pPr algn="l"/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92DB1F-46D6-47FF-9130-7AB3A193B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073" y="25841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short ‘</a:t>
            </a:r>
            <a:r>
              <a:rPr lang="en-GB" sz="3600" dirty="0" err="1">
                <a:latin typeface="Comic Sans MS" panose="030F0702030302020204" pitchFamily="66" charset="0"/>
              </a:rPr>
              <a:t>i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i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nden – to find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ert</a:t>
            </a:r>
            <a:r>
              <a:rPr lang="de-DE" sz="3200" b="0" i="1" u="sng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 – finished/ready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ein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i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ge – some/a few</a:t>
            </a:r>
            <a:r>
              <a:rPr lang="de-DE" sz="32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C41D5-4AF0-47BE-9976-9B0998B3A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4494" y="27813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an ‘oh’ sound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w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? – where?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s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gar – even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irgendw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 - somewhere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028ABC-1284-4B25-BEA9-4314ADE7C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7273" y="26001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a short ‘o’ sound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K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pf – head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ft – often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o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der - 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9684A9-A4B8-4B68-A5DB-EA54D722C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073" y="27813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D6A08-945E-496F-88E1-E2B2AA5C2319}"/>
              </a:ext>
            </a:extLst>
          </p:cNvPr>
          <p:cNvSpPr/>
          <p:nvPr/>
        </p:nvSpPr>
        <p:spPr>
          <a:xfrm>
            <a:off x="142875" y="76201"/>
            <a:ext cx="4991100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Comic Sans MS" panose="030F0702030302020204" pitchFamily="66" charset="0"/>
              </a:rPr>
              <a:t>u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9B2B7-DB83-4B5D-B501-D8F1AD1DFFD3}"/>
              </a:ext>
            </a:extLst>
          </p:cNvPr>
          <p:cNvSpPr/>
          <p:nvPr/>
        </p:nvSpPr>
        <p:spPr>
          <a:xfrm>
            <a:off x="5305425" y="76201"/>
            <a:ext cx="6743700" cy="3276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Pronounced as ‘</a:t>
            </a:r>
            <a:r>
              <a:rPr lang="en-GB" sz="3600" dirty="0" err="1">
                <a:latin typeface="Comic Sans MS" panose="030F0702030302020204" pitchFamily="66" charset="0"/>
              </a:rPr>
              <a:t>ew</a:t>
            </a:r>
            <a:r>
              <a:rPr lang="en-GB" sz="3600" dirty="0">
                <a:latin typeface="Comic Sans MS" panose="030F0702030302020204" pitchFamily="66" charset="0"/>
              </a:rPr>
              <a:t>’ in English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F091-7BBA-47DB-B626-8BECB04BD7F1}"/>
              </a:ext>
            </a:extLst>
          </p:cNvPr>
          <p:cNvSpPr/>
          <p:nvPr/>
        </p:nvSpPr>
        <p:spPr>
          <a:xfrm>
            <a:off x="5305424" y="3429000"/>
            <a:ext cx="6743699" cy="327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d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 – you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K</a:t>
            </a:r>
            <a:r>
              <a:rPr lang="de-DE" sz="3200" i="1" u="sng" dirty="0">
                <a:solidFill>
                  <a:srgbClr val="231F20"/>
                </a:solidFill>
                <a:latin typeface="Comic Sans MS" panose="030F0702030302020204" pitchFamily="66" charset="0"/>
              </a:rPr>
              <a:t>u</a:t>
            </a:r>
            <a:r>
              <a:rPr lang="de-DE" sz="3200" dirty="0">
                <a:solidFill>
                  <a:srgbClr val="231F20"/>
                </a:solidFill>
                <a:latin typeface="Comic Sans MS" panose="030F0702030302020204" pitchFamily="66" charset="0"/>
              </a:rPr>
              <a:t>h - cow</a:t>
            </a:r>
          </a:p>
          <a:p>
            <a:pPr algn="l"/>
            <a:endParaRPr lang="de-DE" sz="3200" dirty="0">
              <a:solidFill>
                <a:srgbClr val="231F2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4C361D-DF59-4A28-BFC4-81B236DD6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4737" y="23755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6D2A5BF44CC4C833E660A31FAD70E" ma:contentTypeVersion="20" ma:contentTypeDescription="Create a new document." ma:contentTypeScope="" ma:versionID="3f1002bd538df4be2d51532a9b0c46bd">
  <xsd:schema xmlns:xsd="http://www.w3.org/2001/XMLSchema" xmlns:xs="http://www.w3.org/2001/XMLSchema" xmlns:p="http://schemas.microsoft.com/office/2006/metadata/properties" xmlns:ns2="3a78119b-6a73-43da-a635-3d1163af1fa2" xmlns:ns3="5d06e65d-0d3c-4452-a610-cb7d2a705111" targetNamespace="http://schemas.microsoft.com/office/2006/metadata/properties" ma:root="true" ma:fieldsID="9d6811433332b5276cd95910a12f3576" ns2:_="" ns3:_="">
    <xsd:import namespace="3a78119b-6a73-43da-a635-3d1163af1fa2"/>
    <xsd:import namespace="5d06e65d-0d3c-4452-a610-cb7d2a7051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8119b-6a73-43da-a635-3d1163af1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d9d2af9-c4c4-4881-a912-41534b348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6e65d-0d3c-4452-a610-cb7d2a7051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a3aea28-c1a0-48a4-8352-8b417fbddeea}" ma:internalName="TaxCatchAll" ma:showField="CatchAllData" ma:web="5d06e65d-0d3c-4452-a610-cb7d2a7051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78119b-6a73-43da-a635-3d1163af1fa2">
      <Terms xmlns="http://schemas.microsoft.com/office/infopath/2007/PartnerControls"/>
    </lcf76f155ced4ddcb4097134ff3c332f>
    <TaxCatchAll xmlns="5d06e65d-0d3c-4452-a610-cb7d2a705111" xsi:nil="true"/>
  </documentManagement>
</p:properties>
</file>

<file path=customXml/itemProps1.xml><?xml version="1.0" encoding="utf-8"?>
<ds:datastoreItem xmlns:ds="http://schemas.openxmlformats.org/officeDocument/2006/customXml" ds:itemID="{7327E6E2-703C-4C85-A8D7-D26B42282F27}"/>
</file>

<file path=customXml/itemProps2.xml><?xml version="1.0" encoding="utf-8"?>
<ds:datastoreItem xmlns:ds="http://schemas.openxmlformats.org/officeDocument/2006/customXml" ds:itemID="{5A2F1AB6-3197-433E-8603-95E2026D9629}"/>
</file>

<file path=customXml/itemProps3.xml><?xml version="1.0" encoding="utf-8"?>
<ds:datastoreItem xmlns:ds="http://schemas.openxmlformats.org/officeDocument/2006/customXml" ds:itemID="{C7926E6F-A0E5-4A66-999F-70B75ADE10BB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731</Words>
  <Application>Microsoft Office PowerPoint</Application>
  <PresentationFormat>Widescreen</PresentationFormat>
  <Paragraphs>227</Paragraphs>
  <Slides>33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Wanford</dc:creator>
  <cp:lastModifiedBy>Aaron Wanford</cp:lastModifiedBy>
  <cp:revision>17</cp:revision>
  <dcterms:created xsi:type="dcterms:W3CDTF">2021-10-31T10:37:30Z</dcterms:created>
  <dcterms:modified xsi:type="dcterms:W3CDTF">2021-12-23T14:25:25Z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0x010100EE76D2A5BF44CC4C833E660A31FAD70E</vt:lpwstr>
  </property>
  <property fmtid="{D5CDD505-2E9C-101B-9397-08002B2CF9AE}" pid="3" name="Order">
    <vt:r8>1190200</vt:r8>
  </property>
  <property fmtid="{D5CDD505-2E9C-101B-9397-08002B2CF9AE}" pid="4" name="MediaServiceImageTags">
    <vt:lpwstr/>
  </property>
</Properties>
</file>