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1" r:id="rId3"/>
    <p:sldId id="262" r:id="rId4"/>
    <p:sldId id="263" r:id="rId5"/>
    <p:sldId id="264" r:id="rId6"/>
    <p:sldId id="278" r:id="rId7"/>
    <p:sldId id="279" r:id="rId8"/>
    <p:sldId id="281" r:id="rId9"/>
    <p:sldId id="286" r:id="rId10"/>
    <p:sldId id="287" r:id="rId11"/>
    <p:sldId id="283" r:id="rId12"/>
    <p:sldId id="284" r:id="rId13"/>
    <p:sldId id="265" r:id="rId14"/>
    <p:sldId id="266" r:id="rId15"/>
    <p:sldId id="280" r:id="rId16"/>
    <p:sldId id="285" r:id="rId17"/>
    <p:sldId id="276" r:id="rId18"/>
    <p:sldId id="277" r:id="rId19"/>
    <p:sldId id="271" r:id="rId20"/>
    <p:sldId id="272" r:id="rId21"/>
    <p:sldId id="267" r:id="rId22"/>
    <p:sldId id="274" r:id="rId23"/>
    <p:sldId id="273" r:id="rId24"/>
    <p:sldId id="268" r:id="rId25"/>
    <p:sldId id="269" r:id="rId26"/>
    <p:sldId id="270"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D2D"/>
    <a:srgbClr val="497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7661" autoAdjust="0"/>
  </p:normalViewPr>
  <p:slideViewPr>
    <p:cSldViewPr snapToGrid="0">
      <p:cViewPr varScale="1">
        <p:scale>
          <a:sx n="100" d="100"/>
          <a:sy n="100" d="100"/>
        </p:scale>
        <p:origin x="984" y="72"/>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136248-4ECD-46BA-9DDF-F0B753301DB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CF796DF-461E-447B-AC7E-D8BF7E984F3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1C6BAE-BD48-418F-9084-3CEF4BA52866}" type="datetimeFigureOut">
              <a:rPr lang="en-GB" smtClean="0"/>
              <a:t>11/05/2020</a:t>
            </a:fld>
            <a:endParaRPr lang="en-GB"/>
          </a:p>
        </p:txBody>
      </p:sp>
      <p:sp>
        <p:nvSpPr>
          <p:cNvPr id="4" name="Footer Placeholder 3">
            <a:extLst>
              <a:ext uri="{FF2B5EF4-FFF2-40B4-BE49-F238E27FC236}">
                <a16:creationId xmlns:a16="http://schemas.microsoft.com/office/drawing/2014/main" id="{C650A1A2-839F-4116-AAF2-41D72CC465F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956D9A9-5801-40C5-A2EE-C8E83D729E7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AEB5DC0-4AD0-45E9-A74E-A9B14F034C44}" type="slidenum">
              <a:rPr lang="en-GB" smtClean="0"/>
              <a:t>‹#›</a:t>
            </a:fld>
            <a:endParaRPr lang="en-GB"/>
          </a:p>
        </p:txBody>
      </p:sp>
    </p:spTree>
    <p:extLst>
      <p:ext uri="{BB962C8B-B14F-4D97-AF65-F5344CB8AC3E}">
        <p14:creationId xmlns:p14="http://schemas.microsoft.com/office/powerpoint/2010/main" val="414682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153B4C4-B62C-405E-B8B8-D09B3328E28F}" type="datetimeFigureOut">
              <a:rPr lang="en-GB" smtClean="0"/>
              <a:t>11/05/2020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94A77E-C6C4-4825-86D4-14E27F971612}" type="slidenum">
              <a:rPr lang="en-GB" smtClean="0"/>
              <a:t>‹#›</a:t>
            </a:fld>
            <a:endParaRPr lang="en-GB"/>
          </a:p>
        </p:txBody>
      </p:sp>
    </p:spTree>
    <p:extLst>
      <p:ext uri="{BB962C8B-B14F-4D97-AF65-F5344CB8AC3E}">
        <p14:creationId xmlns:p14="http://schemas.microsoft.com/office/powerpoint/2010/main" val="25978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94A77E-C6C4-4825-86D4-14E27F971612}" type="slidenum">
              <a:rPr lang="en-GB" smtClean="0"/>
              <a:t>1</a:t>
            </a:fld>
            <a:endParaRPr lang="en-GB"/>
          </a:p>
        </p:txBody>
      </p:sp>
    </p:spTree>
    <p:extLst>
      <p:ext uri="{BB962C8B-B14F-4D97-AF65-F5344CB8AC3E}">
        <p14:creationId xmlns:p14="http://schemas.microsoft.com/office/powerpoint/2010/main" val="234857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10</a:t>
            </a:fld>
            <a:endParaRPr lang="en-GB"/>
          </a:p>
        </p:txBody>
      </p:sp>
    </p:spTree>
    <p:extLst>
      <p:ext uri="{BB962C8B-B14F-4D97-AF65-F5344CB8AC3E}">
        <p14:creationId xmlns:p14="http://schemas.microsoft.com/office/powerpoint/2010/main" val="3860456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11</a:t>
            </a:fld>
            <a:endParaRPr lang="en-GB"/>
          </a:p>
        </p:txBody>
      </p:sp>
    </p:spTree>
    <p:extLst>
      <p:ext uri="{BB962C8B-B14F-4D97-AF65-F5344CB8AC3E}">
        <p14:creationId xmlns:p14="http://schemas.microsoft.com/office/powerpoint/2010/main" val="10496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12</a:t>
            </a:fld>
            <a:endParaRPr lang="en-GB"/>
          </a:p>
        </p:txBody>
      </p:sp>
    </p:spTree>
    <p:extLst>
      <p:ext uri="{BB962C8B-B14F-4D97-AF65-F5344CB8AC3E}">
        <p14:creationId xmlns:p14="http://schemas.microsoft.com/office/powerpoint/2010/main" val="31574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13</a:t>
            </a:fld>
            <a:endParaRPr lang="en-GB"/>
          </a:p>
        </p:txBody>
      </p:sp>
    </p:spTree>
    <p:extLst>
      <p:ext uri="{BB962C8B-B14F-4D97-AF65-F5344CB8AC3E}">
        <p14:creationId xmlns:p14="http://schemas.microsoft.com/office/powerpoint/2010/main" val="329235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14</a:t>
            </a:fld>
            <a:endParaRPr lang="en-GB"/>
          </a:p>
        </p:txBody>
      </p:sp>
    </p:spTree>
    <p:extLst>
      <p:ext uri="{BB962C8B-B14F-4D97-AF65-F5344CB8AC3E}">
        <p14:creationId xmlns:p14="http://schemas.microsoft.com/office/powerpoint/2010/main" val="98970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15</a:t>
            </a:fld>
            <a:endParaRPr lang="en-GB"/>
          </a:p>
        </p:txBody>
      </p:sp>
    </p:spTree>
    <p:extLst>
      <p:ext uri="{BB962C8B-B14F-4D97-AF65-F5344CB8AC3E}">
        <p14:creationId xmlns:p14="http://schemas.microsoft.com/office/powerpoint/2010/main" val="338265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16</a:t>
            </a:fld>
            <a:endParaRPr lang="en-GB"/>
          </a:p>
        </p:txBody>
      </p:sp>
    </p:spTree>
    <p:extLst>
      <p:ext uri="{BB962C8B-B14F-4D97-AF65-F5344CB8AC3E}">
        <p14:creationId xmlns:p14="http://schemas.microsoft.com/office/powerpoint/2010/main" val="2629437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324D4-2F5D-4289-8EE7-F918DDC7DB3E}" type="slidenum">
              <a:rPr lang="en-GB" smtClean="0"/>
              <a:pPr/>
              <a:t>17</a:t>
            </a:fld>
            <a:endParaRPr lang="en-GB"/>
          </a:p>
        </p:txBody>
      </p:sp>
      <p:sp>
        <p:nvSpPr>
          <p:cNvPr id="5" name="Date Placeholder 4">
            <a:extLst>
              <a:ext uri="{FF2B5EF4-FFF2-40B4-BE49-F238E27FC236}">
                <a16:creationId xmlns:a16="http://schemas.microsoft.com/office/drawing/2014/main" id="{B8AB8B0F-543A-4307-A0A6-2AD213EF4387}"/>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309008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324D4-2F5D-4289-8EE7-F918DDC7DB3E}" type="slidenum">
              <a:rPr lang="en-GB" smtClean="0"/>
              <a:pPr/>
              <a:t>18</a:t>
            </a:fld>
            <a:endParaRPr lang="en-GB"/>
          </a:p>
        </p:txBody>
      </p:sp>
      <p:sp>
        <p:nvSpPr>
          <p:cNvPr id="5" name="Date Placeholder 4">
            <a:extLst>
              <a:ext uri="{FF2B5EF4-FFF2-40B4-BE49-F238E27FC236}">
                <a16:creationId xmlns:a16="http://schemas.microsoft.com/office/drawing/2014/main" id="{99E7A48F-4EBB-4390-BD03-19332C51FB6B}"/>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203210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324D4-2F5D-4289-8EE7-F918DDC7DB3E}" type="slidenum">
              <a:rPr lang="en-GB" smtClean="0"/>
              <a:pPr/>
              <a:t>19</a:t>
            </a:fld>
            <a:endParaRPr lang="en-GB"/>
          </a:p>
        </p:txBody>
      </p:sp>
      <p:sp>
        <p:nvSpPr>
          <p:cNvPr id="5" name="Date Placeholder 4">
            <a:extLst>
              <a:ext uri="{FF2B5EF4-FFF2-40B4-BE49-F238E27FC236}">
                <a16:creationId xmlns:a16="http://schemas.microsoft.com/office/drawing/2014/main" id="{DA2FF4B7-97CE-432D-94C7-12C555250BAB}"/>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316076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94A77E-C6C4-4825-86D4-14E27F971612}" type="slidenum">
              <a:rPr lang="en-GB" smtClean="0"/>
              <a:t>2</a:t>
            </a:fld>
            <a:endParaRPr lang="en-GB"/>
          </a:p>
        </p:txBody>
      </p:sp>
    </p:spTree>
    <p:extLst>
      <p:ext uri="{BB962C8B-B14F-4D97-AF65-F5344CB8AC3E}">
        <p14:creationId xmlns:p14="http://schemas.microsoft.com/office/powerpoint/2010/main" val="203113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94A77E-C6C4-4825-86D4-14E27F971612}" type="slidenum">
              <a:rPr lang="en-GB" smtClean="0"/>
              <a:t>20</a:t>
            </a:fld>
            <a:endParaRPr lang="en-GB"/>
          </a:p>
        </p:txBody>
      </p:sp>
    </p:spTree>
    <p:extLst>
      <p:ext uri="{BB962C8B-B14F-4D97-AF65-F5344CB8AC3E}">
        <p14:creationId xmlns:p14="http://schemas.microsoft.com/office/powerpoint/2010/main" val="374892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21</a:t>
            </a:fld>
            <a:endParaRPr lang="en-GB"/>
          </a:p>
        </p:txBody>
      </p:sp>
    </p:spTree>
    <p:extLst>
      <p:ext uri="{BB962C8B-B14F-4D97-AF65-F5344CB8AC3E}">
        <p14:creationId xmlns:p14="http://schemas.microsoft.com/office/powerpoint/2010/main" val="189734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9324D4-2F5D-4289-8EE7-F918DDC7DB3E}" type="slidenum">
              <a:rPr lang="en-GB" smtClean="0"/>
              <a:pPr/>
              <a:t>22</a:t>
            </a:fld>
            <a:endParaRPr lang="en-GB"/>
          </a:p>
        </p:txBody>
      </p:sp>
      <p:sp>
        <p:nvSpPr>
          <p:cNvPr id="5" name="Date Placeholder 4">
            <a:extLst>
              <a:ext uri="{FF2B5EF4-FFF2-40B4-BE49-F238E27FC236}">
                <a16:creationId xmlns:a16="http://schemas.microsoft.com/office/drawing/2014/main" id="{C16B1C69-0FAF-4FEE-86FD-D1F2E6A14C51}"/>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823715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9324D4-2F5D-4289-8EE7-F918DDC7DB3E}" type="slidenum">
              <a:rPr lang="en-GB" smtClean="0"/>
              <a:pPr/>
              <a:t>23</a:t>
            </a:fld>
            <a:endParaRPr lang="en-GB"/>
          </a:p>
        </p:txBody>
      </p:sp>
      <p:sp>
        <p:nvSpPr>
          <p:cNvPr id="5" name="Date Placeholder 4">
            <a:extLst>
              <a:ext uri="{FF2B5EF4-FFF2-40B4-BE49-F238E27FC236}">
                <a16:creationId xmlns:a16="http://schemas.microsoft.com/office/drawing/2014/main" id="{63CE7FE2-9D43-419F-B343-2156F4FFF1E2}"/>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3741937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94A77E-C6C4-4825-86D4-14E27F971612}" type="slidenum">
              <a:rPr lang="en-GB" smtClean="0"/>
              <a:t>24</a:t>
            </a:fld>
            <a:endParaRPr lang="en-GB"/>
          </a:p>
        </p:txBody>
      </p:sp>
    </p:spTree>
    <p:extLst>
      <p:ext uri="{BB962C8B-B14F-4D97-AF65-F5344CB8AC3E}">
        <p14:creationId xmlns:p14="http://schemas.microsoft.com/office/powerpoint/2010/main" val="2731053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rPr>
              <a:t>QUOTE: </a:t>
            </a:r>
            <a:r>
              <a:rPr lang="en-GB" altLang="en-US" b="1" dirty="0"/>
              <a:t>‘Good parenting and high quality early learning together provide the foundation children need to make the most of their abilities and talents as they grow up.’ </a:t>
            </a:r>
            <a:r>
              <a:rPr lang="en-GB" sz="1200" dirty="0"/>
              <a:t>EYFS Statutory Framework</a:t>
            </a:r>
            <a:endParaRPr lang="en-GB" altLang="en-US" b="1" dirty="0"/>
          </a:p>
          <a:p>
            <a:endParaRPr lang="en-GB" dirty="0"/>
          </a:p>
        </p:txBody>
      </p:sp>
      <p:sp>
        <p:nvSpPr>
          <p:cNvPr id="4" name="Slide Number Placeholder 3"/>
          <p:cNvSpPr>
            <a:spLocks noGrp="1"/>
          </p:cNvSpPr>
          <p:nvPr>
            <p:ph type="sldNum" sz="quarter" idx="10"/>
          </p:nvPr>
        </p:nvSpPr>
        <p:spPr/>
        <p:txBody>
          <a:bodyPr/>
          <a:lstStyle/>
          <a:p>
            <a:fld id="{BE94A77E-C6C4-4825-86D4-14E27F971612}" type="slidenum">
              <a:rPr lang="en-GB" smtClean="0"/>
              <a:t>25</a:t>
            </a:fld>
            <a:endParaRPr lang="en-GB"/>
          </a:p>
        </p:txBody>
      </p:sp>
    </p:spTree>
    <p:extLst>
      <p:ext uri="{BB962C8B-B14F-4D97-AF65-F5344CB8AC3E}">
        <p14:creationId xmlns:p14="http://schemas.microsoft.com/office/powerpoint/2010/main" val="3495819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94A77E-C6C4-4825-86D4-14E27F971612}" type="slidenum">
              <a:rPr lang="en-GB" smtClean="0"/>
              <a:t>26</a:t>
            </a:fld>
            <a:endParaRPr lang="en-GB"/>
          </a:p>
        </p:txBody>
      </p:sp>
    </p:spTree>
    <p:extLst>
      <p:ext uri="{BB962C8B-B14F-4D97-AF65-F5344CB8AC3E}">
        <p14:creationId xmlns:p14="http://schemas.microsoft.com/office/powerpoint/2010/main" val="64921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3</a:t>
            </a:fld>
            <a:endParaRPr lang="en-GB"/>
          </a:p>
        </p:txBody>
      </p:sp>
    </p:spTree>
    <p:extLst>
      <p:ext uri="{BB962C8B-B14F-4D97-AF65-F5344CB8AC3E}">
        <p14:creationId xmlns:p14="http://schemas.microsoft.com/office/powerpoint/2010/main" val="348672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4</a:t>
            </a:fld>
            <a:endParaRPr lang="en-GB"/>
          </a:p>
        </p:txBody>
      </p:sp>
    </p:spTree>
    <p:extLst>
      <p:ext uri="{BB962C8B-B14F-4D97-AF65-F5344CB8AC3E}">
        <p14:creationId xmlns:p14="http://schemas.microsoft.com/office/powerpoint/2010/main" val="123472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5</a:t>
            </a:fld>
            <a:endParaRPr lang="en-GB"/>
          </a:p>
        </p:txBody>
      </p:sp>
    </p:spTree>
    <p:extLst>
      <p:ext uri="{BB962C8B-B14F-4D97-AF65-F5344CB8AC3E}">
        <p14:creationId xmlns:p14="http://schemas.microsoft.com/office/powerpoint/2010/main" val="180351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6</a:t>
            </a:fld>
            <a:endParaRPr lang="en-GB"/>
          </a:p>
        </p:txBody>
      </p:sp>
    </p:spTree>
    <p:extLst>
      <p:ext uri="{BB962C8B-B14F-4D97-AF65-F5344CB8AC3E}">
        <p14:creationId xmlns:p14="http://schemas.microsoft.com/office/powerpoint/2010/main" val="31214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7</a:t>
            </a:fld>
            <a:endParaRPr lang="en-GB"/>
          </a:p>
        </p:txBody>
      </p:sp>
    </p:spTree>
    <p:extLst>
      <p:ext uri="{BB962C8B-B14F-4D97-AF65-F5344CB8AC3E}">
        <p14:creationId xmlns:p14="http://schemas.microsoft.com/office/powerpoint/2010/main" val="408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8</a:t>
            </a:fld>
            <a:endParaRPr lang="en-GB"/>
          </a:p>
        </p:txBody>
      </p:sp>
    </p:spTree>
    <p:extLst>
      <p:ext uri="{BB962C8B-B14F-4D97-AF65-F5344CB8AC3E}">
        <p14:creationId xmlns:p14="http://schemas.microsoft.com/office/powerpoint/2010/main" val="326932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EFD5B04D-CA25-4B81-BD5D-146815B25F44}" type="slidenum">
              <a:rPr lang="en-GB" smtClean="0"/>
              <a:t>9</a:t>
            </a:fld>
            <a:endParaRPr lang="en-GB"/>
          </a:p>
        </p:txBody>
      </p:sp>
    </p:spTree>
    <p:extLst>
      <p:ext uri="{BB962C8B-B14F-4D97-AF65-F5344CB8AC3E}">
        <p14:creationId xmlns:p14="http://schemas.microsoft.com/office/powerpoint/2010/main" val="4278283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C6A1F-7C91-40F9-A85B-23828D652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1">
            <a:extLst>
              <a:ext uri="{FF2B5EF4-FFF2-40B4-BE49-F238E27FC236}">
                <a16:creationId xmlns:a16="http://schemas.microsoft.com/office/drawing/2014/main" id="{60E36F73-90DF-493D-BB8A-3B9B9C0B4D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3E94C3-5CAD-4579-8D23-48E3846E0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3A9115-E8E5-4ED1-AAC2-2C7522619AC9}"/>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5" name="Footer Placeholder 4">
            <a:extLst>
              <a:ext uri="{FF2B5EF4-FFF2-40B4-BE49-F238E27FC236}">
                <a16:creationId xmlns:a16="http://schemas.microsoft.com/office/drawing/2014/main" id="{FBB17648-EB48-4879-AEA4-3299076A0E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697229-3F6C-4AC6-B60F-4CF3FDF53C11}"/>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209755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F8368B-A297-4532-8532-153093435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ABA839F5-707D-4541-9CA4-D46A9F4B9C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7FE4D5-100A-43D7-BD1E-CCFFB3C0C1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FFBB9-E6DE-4120-B778-429A199DB7AD}"/>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5" name="Footer Placeholder 4">
            <a:extLst>
              <a:ext uri="{FF2B5EF4-FFF2-40B4-BE49-F238E27FC236}">
                <a16:creationId xmlns:a16="http://schemas.microsoft.com/office/drawing/2014/main" id="{69470B66-0087-49B0-A0C1-87BE85617E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98BA4-56D7-42C3-87BB-E87E4BD402FA}"/>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0622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CF37EF-8027-4509-AC12-23AC82627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Vertical Title 1">
            <a:extLst>
              <a:ext uri="{FF2B5EF4-FFF2-40B4-BE49-F238E27FC236}">
                <a16:creationId xmlns:a16="http://schemas.microsoft.com/office/drawing/2014/main" id="{A6E9E848-4D33-4C63-AB7C-1D958586EF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77F973-2F95-44D8-9FD7-4E7329CFBB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F3EB2-F80D-4567-9735-520019F5652E}"/>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5" name="Footer Placeholder 4">
            <a:extLst>
              <a:ext uri="{FF2B5EF4-FFF2-40B4-BE49-F238E27FC236}">
                <a16:creationId xmlns:a16="http://schemas.microsoft.com/office/drawing/2014/main" id="{16E0968D-C17E-4A1D-8CD7-D48CA6CBA8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B7B82F-8C33-49B8-84AA-91D34EB10CB6}"/>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27003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82727-4AEB-4FCF-9E92-7CEBF515F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677" y="1"/>
            <a:ext cx="12332677" cy="6908800"/>
          </a:xfrm>
          <a:prstGeom prst="rect">
            <a:avLst/>
          </a:prstGeom>
        </p:spPr>
      </p:pic>
      <p:sp>
        <p:nvSpPr>
          <p:cNvPr id="2" name="Title 1">
            <a:extLst>
              <a:ext uri="{FF2B5EF4-FFF2-40B4-BE49-F238E27FC236}">
                <a16:creationId xmlns:a16="http://schemas.microsoft.com/office/drawing/2014/main" id="{C1C4FE4A-A808-4495-83B0-57ABDFC81F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32DE16-4D5C-4ECD-BE00-7D6E27F85F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79EC9-CCF5-4308-9028-B086C3ED9CCF}"/>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5" name="Footer Placeholder 4">
            <a:extLst>
              <a:ext uri="{FF2B5EF4-FFF2-40B4-BE49-F238E27FC236}">
                <a16:creationId xmlns:a16="http://schemas.microsoft.com/office/drawing/2014/main" id="{47D2F463-17CB-4260-994C-330E7418D1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808F7-4B83-4D78-B65B-97FF665096A7}"/>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58099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F6ED71-0906-4B4F-8DA5-2B6A2AC39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37" y="1"/>
            <a:ext cx="12262338" cy="6908800"/>
          </a:xfrm>
          <a:prstGeom prst="rect">
            <a:avLst/>
          </a:prstGeom>
        </p:spPr>
      </p:pic>
      <p:sp>
        <p:nvSpPr>
          <p:cNvPr id="2" name="Title 1">
            <a:extLst>
              <a:ext uri="{FF2B5EF4-FFF2-40B4-BE49-F238E27FC236}">
                <a16:creationId xmlns:a16="http://schemas.microsoft.com/office/drawing/2014/main" id="{615AE07E-963C-4F14-A4ED-FA3B13FABC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495FD4-F77C-4861-96B3-3D1258A43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EFFE2D-5742-4360-B5EB-0F34BC06113F}"/>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5" name="Footer Placeholder 4">
            <a:extLst>
              <a:ext uri="{FF2B5EF4-FFF2-40B4-BE49-F238E27FC236}">
                <a16:creationId xmlns:a16="http://schemas.microsoft.com/office/drawing/2014/main" id="{8D5FE102-C24B-4CE8-BD4F-58FF33504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8D473-1714-4E28-9A50-B37D9F45D8C2}"/>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158335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018A4-FEA7-470B-883D-6FC5C5DE6A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1">
            <a:extLst>
              <a:ext uri="{FF2B5EF4-FFF2-40B4-BE49-F238E27FC236}">
                <a16:creationId xmlns:a16="http://schemas.microsoft.com/office/drawing/2014/main" id="{7BD09B9B-3206-46D4-A60F-B2A55D1D2D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B59E23-4F75-4130-90CA-B7E8FE8579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239823-93E4-4516-BB70-135B68FE4A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6FE65E-B149-4495-8DC4-BAEAE322A5F8}"/>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6" name="Footer Placeholder 5">
            <a:extLst>
              <a:ext uri="{FF2B5EF4-FFF2-40B4-BE49-F238E27FC236}">
                <a16:creationId xmlns:a16="http://schemas.microsoft.com/office/drawing/2014/main" id="{53A18E42-170D-4846-9C96-F88D061AE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12059C-2C3D-4A1E-8AA7-FFFF2C36BF27}"/>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33466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5E407C-A6A3-474B-809B-A2BD70AD1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1">
            <a:extLst>
              <a:ext uri="{FF2B5EF4-FFF2-40B4-BE49-F238E27FC236}">
                <a16:creationId xmlns:a16="http://schemas.microsoft.com/office/drawing/2014/main" id="{D1926173-4E7D-4D15-A4EE-71695DA2085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97F803-396E-4F68-BDE9-F6E5C006C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DA62F6-45B0-43E9-A43F-6E06839032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4AF787-6BE2-4736-9656-BAA394F94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FDEE3C-556B-4925-9779-FE809CD472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BC824D-E26E-4141-B827-402AB6BC768F}"/>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8" name="Footer Placeholder 7">
            <a:extLst>
              <a:ext uri="{FF2B5EF4-FFF2-40B4-BE49-F238E27FC236}">
                <a16:creationId xmlns:a16="http://schemas.microsoft.com/office/drawing/2014/main" id="{BF28771D-948F-4C68-83A0-4627C987F3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65D254-362E-4EE0-9CC6-2558AC7F5663}"/>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10389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60993-71BA-4F65-B926-9D60D78CF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427BBECC-33C6-4EC3-BC22-68E5AF08BD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0098D9-5956-4762-95A7-6131965190D4}"/>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4" name="Footer Placeholder 3">
            <a:extLst>
              <a:ext uri="{FF2B5EF4-FFF2-40B4-BE49-F238E27FC236}">
                <a16:creationId xmlns:a16="http://schemas.microsoft.com/office/drawing/2014/main" id="{E3450BC3-7457-451D-A8DC-FF11DC0925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521AC9-E381-4572-9445-60BE65B43803}"/>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6896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3B17FE-66BF-4EDC-A9DE-29896F6B09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Date Placeholder 1">
            <a:extLst>
              <a:ext uri="{FF2B5EF4-FFF2-40B4-BE49-F238E27FC236}">
                <a16:creationId xmlns:a16="http://schemas.microsoft.com/office/drawing/2014/main" id="{8E45E7D0-D5F8-465D-947E-201BE28FF682}"/>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3" name="Footer Placeholder 2">
            <a:extLst>
              <a:ext uri="{FF2B5EF4-FFF2-40B4-BE49-F238E27FC236}">
                <a16:creationId xmlns:a16="http://schemas.microsoft.com/office/drawing/2014/main" id="{F564F087-A647-444F-BF63-41C5E162C9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99C78-908A-48DD-AAFE-7E85E080FE7B}"/>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376975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1429DA-7F26-4921-8142-64B080C75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53F66489-F129-4E77-8B3A-ADD20BBDF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2B9E8D-1647-434A-9F96-442ED513D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B7ABA1-CA3A-4704-A646-40B7662E2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72A6B6-0C6A-4B5B-A366-BFB94E53DDF7}"/>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6" name="Footer Placeholder 5">
            <a:extLst>
              <a:ext uri="{FF2B5EF4-FFF2-40B4-BE49-F238E27FC236}">
                <a16:creationId xmlns:a16="http://schemas.microsoft.com/office/drawing/2014/main" id="{CFAA170C-820D-4594-B11A-6114195AF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40A2F-2326-4D3A-A65C-7452DB1F8890}"/>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235323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8DE1F7-E806-4F8C-BC18-B550375FB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908800"/>
          </a:xfrm>
          <a:prstGeom prst="rect">
            <a:avLst/>
          </a:prstGeom>
        </p:spPr>
      </p:pic>
      <p:sp>
        <p:nvSpPr>
          <p:cNvPr id="2" name="Title 1">
            <a:extLst>
              <a:ext uri="{FF2B5EF4-FFF2-40B4-BE49-F238E27FC236}">
                <a16:creationId xmlns:a16="http://schemas.microsoft.com/office/drawing/2014/main" id="{07A3D4B2-BD3A-4E28-BDF0-DEA490839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48A915-7065-4B8E-8901-77DBFAC1C8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1FFFDD-D966-4518-9271-AAD0720CF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09D9CB-9CDF-45B8-95D1-128722A0708C}"/>
              </a:ext>
            </a:extLst>
          </p:cNvPr>
          <p:cNvSpPr>
            <a:spLocks noGrp="1"/>
          </p:cNvSpPr>
          <p:nvPr>
            <p:ph type="dt" sz="half" idx="10"/>
          </p:nvPr>
        </p:nvSpPr>
        <p:spPr/>
        <p:txBody>
          <a:bodyPr/>
          <a:lstStyle/>
          <a:p>
            <a:fld id="{02733C40-1569-4CF5-BBF7-06F7388D0EC9}" type="datetimeFigureOut">
              <a:rPr lang="en-GB" smtClean="0"/>
              <a:t>11/05/2020</a:t>
            </a:fld>
            <a:endParaRPr lang="en-GB"/>
          </a:p>
        </p:txBody>
      </p:sp>
      <p:sp>
        <p:nvSpPr>
          <p:cNvPr id="6" name="Footer Placeholder 5">
            <a:extLst>
              <a:ext uri="{FF2B5EF4-FFF2-40B4-BE49-F238E27FC236}">
                <a16:creationId xmlns:a16="http://schemas.microsoft.com/office/drawing/2014/main" id="{E200A4AB-2670-4CD2-977B-3AB5776B64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BFFBF-082E-4904-ABDC-2F0BAC97468C}"/>
              </a:ext>
            </a:extLst>
          </p:cNvPr>
          <p:cNvSpPr>
            <a:spLocks noGrp="1"/>
          </p:cNvSpPr>
          <p:nvPr>
            <p:ph type="sldNum" sz="quarter" idx="12"/>
          </p:nvPr>
        </p:nvSpPr>
        <p:spPr/>
        <p:txBody>
          <a:bodyPr/>
          <a:lstStyle/>
          <a:p>
            <a:fld id="{D7B622FF-E177-4214-B64D-CB03D78C3FD2}" type="slidenum">
              <a:rPr lang="en-GB" smtClean="0"/>
              <a:t>‹#›</a:t>
            </a:fld>
            <a:endParaRPr lang="en-GB"/>
          </a:p>
        </p:txBody>
      </p:sp>
    </p:spTree>
    <p:extLst>
      <p:ext uri="{BB962C8B-B14F-4D97-AF65-F5344CB8AC3E}">
        <p14:creationId xmlns:p14="http://schemas.microsoft.com/office/powerpoint/2010/main" val="120827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AA599-88FB-4DB7-81FD-1EFFB68E93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923" y="1"/>
            <a:ext cx="12279923" cy="6908800"/>
          </a:xfrm>
          <a:prstGeom prst="rect">
            <a:avLst/>
          </a:prstGeom>
        </p:spPr>
      </p:pic>
      <p:sp>
        <p:nvSpPr>
          <p:cNvPr id="2" name="Title Placeholder 1">
            <a:extLst>
              <a:ext uri="{FF2B5EF4-FFF2-40B4-BE49-F238E27FC236}">
                <a16:creationId xmlns:a16="http://schemas.microsoft.com/office/drawing/2014/main" id="{4C9B898E-5F73-4FFD-B520-27A493429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2090B1-8321-4B05-B87C-803CA5137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32224-0840-4630-8462-45631DDF5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3C40-1569-4CF5-BBF7-06F7388D0EC9}" type="datetimeFigureOut">
              <a:rPr lang="en-GB" smtClean="0"/>
              <a:t>11/05/2020</a:t>
            </a:fld>
            <a:endParaRPr lang="en-GB"/>
          </a:p>
        </p:txBody>
      </p:sp>
      <p:sp>
        <p:nvSpPr>
          <p:cNvPr id="5" name="Footer Placeholder 4">
            <a:extLst>
              <a:ext uri="{FF2B5EF4-FFF2-40B4-BE49-F238E27FC236}">
                <a16:creationId xmlns:a16="http://schemas.microsoft.com/office/drawing/2014/main" id="{90EC71B0-EF18-4A58-B84E-A4D4AE1A0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1A0573-DE36-4B44-B644-22D8D06F0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622FF-E177-4214-B64D-CB03D78C3FD2}" type="slidenum">
              <a:rPr lang="en-GB" smtClean="0"/>
              <a:t>‹#›</a:t>
            </a:fld>
            <a:endParaRPr lang="en-GB"/>
          </a:p>
        </p:txBody>
      </p:sp>
    </p:spTree>
    <p:extLst>
      <p:ext uri="{BB962C8B-B14F-4D97-AF65-F5344CB8AC3E}">
        <p14:creationId xmlns:p14="http://schemas.microsoft.com/office/powerpoint/2010/main" val="26149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uthmiskin.com/en/resources/sound-pronunciation-gui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admin@greenridgeacademy.co.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4ADEDF-2BAF-4268-9403-15ED31504111}"/>
              </a:ext>
            </a:extLst>
          </p:cNvPr>
          <p:cNvSpPr>
            <a:spLocks noGrp="1"/>
          </p:cNvSpPr>
          <p:nvPr>
            <p:ph type="ctrTitle"/>
          </p:nvPr>
        </p:nvSpPr>
        <p:spPr>
          <a:xfrm>
            <a:off x="1524000" y="1122363"/>
            <a:ext cx="9144000" cy="2387600"/>
          </a:xfrm>
        </p:spPr>
        <p:txBody>
          <a:bodyPr/>
          <a:lstStyle/>
          <a:p>
            <a:endParaRPr lang="en-GB" dirty="0"/>
          </a:p>
        </p:txBody>
      </p:sp>
      <p:sp>
        <p:nvSpPr>
          <p:cNvPr id="9" name="Subtitle 8">
            <a:extLst>
              <a:ext uri="{FF2B5EF4-FFF2-40B4-BE49-F238E27FC236}">
                <a16:creationId xmlns:a16="http://schemas.microsoft.com/office/drawing/2014/main" id="{F5C21314-3C66-4A2B-8A29-F78F40865E99}"/>
              </a:ext>
            </a:extLst>
          </p:cNvPr>
          <p:cNvSpPr>
            <a:spLocks noGrp="1"/>
          </p:cNvSpPr>
          <p:nvPr>
            <p:ph type="subTitle" idx="1"/>
          </p:nvPr>
        </p:nvSpPr>
        <p:spPr>
          <a:xfrm>
            <a:off x="1524000" y="3602038"/>
            <a:ext cx="9144000" cy="1655762"/>
          </a:xfrm>
        </p:spPr>
        <p:txBody>
          <a:bodyPr/>
          <a:lstStyle/>
          <a:p>
            <a:endParaRPr lang="en-GB" dirty="0"/>
          </a:p>
        </p:txBody>
      </p:sp>
      <p:pic>
        <p:nvPicPr>
          <p:cNvPr id="11" name="Picture 10" descr="A picture containing table, person, sitting, indoor&#10;&#10;Description generated with very high confidence">
            <a:extLst>
              <a:ext uri="{FF2B5EF4-FFF2-40B4-BE49-F238E27FC236}">
                <a16:creationId xmlns:a16="http://schemas.microsoft.com/office/drawing/2014/main" id="{4E5DF119-3226-4FF8-A222-C8A7D66BE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8" y="0"/>
            <a:ext cx="12392758" cy="8220590"/>
          </a:xfrm>
          <a:prstGeom prst="rect">
            <a:avLst/>
          </a:prstGeom>
        </p:spPr>
      </p:pic>
      <p:grpSp>
        <p:nvGrpSpPr>
          <p:cNvPr id="21" name="Group 20">
            <a:extLst>
              <a:ext uri="{FF2B5EF4-FFF2-40B4-BE49-F238E27FC236}">
                <a16:creationId xmlns:a16="http://schemas.microsoft.com/office/drawing/2014/main" id="{D1FBD2A0-8D04-46C7-8BA7-7C07464E3B63}"/>
              </a:ext>
            </a:extLst>
          </p:cNvPr>
          <p:cNvGrpSpPr/>
          <p:nvPr/>
        </p:nvGrpSpPr>
        <p:grpSpPr>
          <a:xfrm>
            <a:off x="944881" y="2888207"/>
            <a:ext cx="10927079" cy="3969793"/>
            <a:chOff x="1036321" y="3372803"/>
            <a:chExt cx="10927079" cy="4199028"/>
          </a:xfrm>
        </p:grpSpPr>
        <p:sp>
          <p:nvSpPr>
            <p:cNvPr id="17" name="Rectangle 16">
              <a:extLst>
                <a:ext uri="{FF2B5EF4-FFF2-40B4-BE49-F238E27FC236}">
                  <a16:creationId xmlns:a16="http://schemas.microsoft.com/office/drawing/2014/main" id="{278B8661-3A31-4786-89EF-082D273F596D}"/>
                </a:ext>
              </a:extLst>
            </p:cNvPr>
            <p:cNvSpPr/>
            <p:nvPr/>
          </p:nvSpPr>
          <p:spPr>
            <a:xfrm>
              <a:off x="1036321" y="3372803"/>
              <a:ext cx="10927079" cy="4199028"/>
            </a:xfrm>
            <a:prstGeom prst="rect">
              <a:avLst/>
            </a:prstGeom>
            <a:solidFill>
              <a:srgbClr val="4E9D2D">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Museo Sans 500" panose="02000000000000000000" pitchFamily="50" charset="0"/>
                  <a:cs typeface="Arial" panose="020B0604020202020204" pitchFamily="34" charset="0"/>
                </a:rPr>
                <a:t>Green Ridge Primary Academy </a:t>
              </a:r>
            </a:p>
            <a:p>
              <a:pPr algn="ctr"/>
              <a:r>
                <a:rPr lang="en-GB" sz="4000" b="1" dirty="0">
                  <a:solidFill>
                    <a:schemeClr val="bg1"/>
                  </a:solidFill>
                  <a:latin typeface="Museo Sans 500" panose="02000000000000000000" pitchFamily="50" charset="0"/>
                  <a:cs typeface="Arial" panose="020B0604020202020204" pitchFamily="34" charset="0"/>
                </a:rPr>
                <a:t>Reception Parent Induction Session</a:t>
              </a:r>
            </a:p>
            <a:p>
              <a:pPr algn="ctr"/>
              <a:r>
                <a:rPr lang="en-GB" sz="4000" b="1" dirty="0">
                  <a:solidFill>
                    <a:schemeClr val="bg1"/>
                  </a:solidFill>
                  <a:latin typeface="Museo Sans 500" panose="02000000000000000000" pitchFamily="50" charset="0"/>
                  <a:cs typeface="Arial" panose="020B0604020202020204" pitchFamily="34" charset="0"/>
                </a:rPr>
                <a:t>Starting School September 2020</a:t>
              </a:r>
            </a:p>
          </p:txBody>
        </p:sp>
        <p:pic>
          <p:nvPicPr>
            <p:cNvPr id="20" name="Picture 19" descr="A close up of a sign&#10;&#10;Description generated with high confidence">
              <a:extLst>
                <a:ext uri="{FF2B5EF4-FFF2-40B4-BE49-F238E27FC236}">
                  <a16:creationId xmlns:a16="http://schemas.microsoft.com/office/drawing/2014/main" id="{63809E46-26E5-41C2-9931-78FA5E290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99348" y="6228262"/>
              <a:ext cx="1676402" cy="1143702"/>
            </a:xfrm>
            <a:prstGeom prst="rect">
              <a:avLst/>
            </a:prstGeom>
          </p:spPr>
        </p:pic>
        <p:pic>
          <p:nvPicPr>
            <p:cNvPr id="15" name="Picture 14" descr="A close up of a sign&#10;&#10;Description generated with very high confidence">
              <a:extLst>
                <a:ext uri="{FF2B5EF4-FFF2-40B4-BE49-F238E27FC236}">
                  <a16:creationId xmlns:a16="http://schemas.microsoft.com/office/drawing/2014/main" id="{0ACCE3DC-F631-4893-B153-A03924E4BD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80160" y="6228262"/>
              <a:ext cx="1676400" cy="1143701"/>
            </a:xfrm>
            <a:prstGeom prst="rect">
              <a:avLst/>
            </a:prstGeom>
          </p:spPr>
        </p:pic>
      </p:grpSp>
    </p:spTree>
    <p:extLst>
      <p:ext uri="{BB962C8B-B14F-4D97-AF65-F5344CB8AC3E}">
        <p14:creationId xmlns:p14="http://schemas.microsoft.com/office/powerpoint/2010/main" val="224208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65125"/>
            <a:ext cx="11170920" cy="1325563"/>
          </a:xfrm>
        </p:spPr>
        <p:txBody>
          <a:bodyPr>
            <a:normAutofit/>
          </a:bodyPr>
          <a:lstStyle/>
          <a:p>
            <a:r>
              <a:rPr lang="en-GB" sz="4000" b="1" dirty="0">
                <a:solidFill>
                  <a:srgbClr val="49773B"/>
                </a:solidFill>
                <a:latin typeface="Museo Sans 500" panose="02000000000000000000" pitchFamily="50" charset="0"/>
              </a:rPr>
              <a:t>How will transition happen this year?</a:t>
            </a:r>
          </a:p>
        </p:txBody>
      </p:sp>
      <p:sp>
        <p:nvSpPr>
          <p:cNvPr id="11" name="TextBox 10"/>
          <p:cNvSpPr txBox="1"/>
          <p:nvPr/>
        </p:nvSpPr>
        <p:spPr>
          <a:xfrm>
            <a:off x="182880" y="1914836"/>
            <a:ext cx="11384280" cy="3693319"/>
          </a:xfrm>
          <a:prstGeom prst="rect">
            <a:avLst/>
          </a:prstGeom>
          <a:noFill/>
        </p:spPr>
        <p:txBody>
          <a:bodyPr wrap="square" rtlCol="0">
            <a:spAutoFit/>
          </a:bodyPr>
          <a:lstStyle/>
          <a:p>
            <a:pPr marL="285750"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Look at our YouTube Channel as there are lots of other staff videos and assemblies by Mr Wanford and Mr English, these will help the children get to know key members of staff.</a:t>
            </a:r>
          </a:p>
          <a:p>
            <a:pPr>
              <a:defRPr/>
            </a:pPr>
            <a:endParaRPr lang="en-GB" dirty="0">
              <a:latin typeface="Museo Sans 100" panose="02000000000000000000" pitchFamily="50"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Instead of home visits we will arrange a phone call discussion with you to talk about any other worries/ concerns in advance of your child starting. </a:t>
            </a:r>
          </a:p>
          <a:p>
            <a:pPr>
              <a:defRPr/>
            </a:pPr>
            <a:endParaRPr lang="en-GB" dirty="0">
              <a:latin typeface="Museo Sans 100" panose="02000000000000000000" pitchFamily="50"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Above all else please try not to worry about the time your child may have missed from nursery or how they will settle in. Getting the children settled will be our absolute priority and we will be here to support you and your child through any worries. </a:t>
            </a:r>
          </a:p>
          <a:p>
            <a:pPr marL="285750" indent="-285750">
              <a:buFont typeface="Arial" panose="020B0604020202020204" pitchFamily="34" charset="0"/>
              <a:buChar char="•"/>
              <a:defRPr/>
            </a:pPr>
            <a:endParaRPr lang="en-GB" dirty="0">
              <a:latin typeface="Museo Sans 100" panose="02000000000000000000" pitchFamily="50"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dirty="0">
                <a:latin typeface="Museo Sans 100" panose="02000000000000000000" pitchFamily="50" charset="0"/>
              </a:rPr>
              <a:t>The stay and play sessions we would normally hold during the summer term are unable to happen. We plan to reschedule these for the start of the Autumn Term. </a:t>
            </a:r>
          </a:p>
          <a:p>
            <a:pPr marL="285750" indent="-285750">
              <a:buFont typeface="Arial" panose="020B0604020202020204" pitchFamily="34" charset="0"/>
              <a:buChar char="•"/>
            </a:pPr>
            <a:endParaRPr lang="en-GB" dirty="0">
              <a:latin typeface="Museo Sans 100" panose="02000000000000000000" pitchFamily="50" charset="0"/>
            </a:endParaRPr>
          </a:p>
        </p:txBody>
      </p:sp>
    </p:spTree>
    <p:extLst>
      <p:ext uri="{BB962C8B-B14F-4D97-AF65-F5344CB8AC3E}">
        <p14:creationId xmlns:p14="http://schemas.microsoft.com/office/powerpoint/2010/main" val="299839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5782"/>
            <a:ext cx="8596668" cy="1320800"/>
          </a:xfrm>
        </p:spPr>
        <p:txBody>
          <a:bodyPr>
            <a:normAutofit/>
          </a:bodyPr>
          <a:lstStyle/>
          <a:p>
            <a:r>
              <a:rPr lang="en-GB" b="1" dirty="0">
                <a:solidFill>
                  <a:srgbClr val="49773B"/>
                </a:solidFill>
                <a:latin typeface="Museo Sans 500" panose="02000000000000000000" pitchFamily="50" charset="0"/>
              </a:rPr>
              <a:t>Over the Summer Holidays- The Road to School</a:t>
            </a:r>
          </a:p>
        </p:txBody>
      </p:sp>
      <p:sp>
        <p:nvSpPr>
          <p:cNvPr id="3" name="Rectangle 2"/>
          <p:cNvSpPr/>
          <p:nvPr/>
        </p:nvSpPr>
        <p:spPr>
          <a:xfrm>
            <a:off x="677334" y="1841500"/>
            <a:ext cx="10505016" cy="3970318"/>
          </a:xfrm>
          <a:prstGeom prst="rect">
            <a:avLst/>
          </a:prstGeom>
        </p:spPr>
        <p:txBody>
          <a:bodyPr wrap="square">
            <a:spAutoFit/>
          </a:bodyPr>
          <a:lstStyle/>
          <a:p>
            <a:pPr>
              <a:spcBef>
                <a:spcPct val="0"/>
              </a:spcBef>
              <a:buFont typeface="Arial" panose="020B0604020202020204" pitchFamily="34" charset="0"/>
              <a:buChar char="•"/>
            </a:pPr>
            <a:r>
              <a:rPr lang="en-GB" altLang="en-US" dirty="0">
                <a:latin typeface="Museo Sans 100" panose="02000000000000000000" pitchFamily="50" charset="0"/>
              </a:rPr>
              <a:t> Let your child be involved (if possible) in buying the academy uniform. Practise dressing and undressing into and out of the uniform and PE Kits so they are comfortable doing this independently. (Do the same with shoes and wellie boots)</a:t>
            </a:r>
          </a:p>
          <a:p>
            <a:pPr>
              <a:spcBef>
                <a:spcPct val="0"/>
              </a:spcBef>
              <a:buFont typeface="Arial" panose="020B0604020202020204" pitchFamily="34" charset="0"/>
              <a:buChar char="•"/>
            </a:pPr>
            <a:r>
              <a:rPr lang="en-GB" altLang="en-US" dirty="0">
                <a:latin typeface="Museo Sans 100" panose="02000000000000000000" pitchFamily="50" charset="0"/>
              </a:rPr>
              <a:t> If they still need help with toileting, please practise increasing their independence in this area.</a:t>
            </a:r>
          </a:p>
          <a:p>
            <a:pPr>
              <a:spcBef>
                <a:spcPct val="0"/>
              </a:spcBef>
              <a:buFont typeface="Arial" panose="020B0604020202020204" pitchFamily="34" charset="0"/>
              <a:buChar char="•"/>
            </a:pPr>
            <a:r>
              <a:rPr lang="en-GB" altLang="en-US" dirty="0">
                <a:latin typeface="Museo Sans 100" panose="02000000000000000000" pitchFamily="50" charset="0"/>
              </a:rPr>
              <a:t> Share plenty of stories, foster a love of reading.</a:t>
            </a:r>
          </a:p>
          <a:p>
            <a:pPr>
              <a:spcBef>
                <a:spcPct val="0"/>
              </a:spcBef>
              <a:buFont typeface="Arial" panose="020B0604020202020204" pitchFamily="34" charset="0"/>
              <a:buChar char="•"/>
            </a:pPr>
            <a:r>
              <a:rPr lang="en-GB" altLang="en-US" dirty="0">
                <a:latin typeface="Museo Sans 100" panose="02000000000000000000" pitchFamily="50" charset="0"/>
              </a:rPr>
              <a:t> Count - steps, spoonfuls of food, cars - anything that can be counted!</a:t>
            </a:r>
          </a:p>
          <a:p>
            <a:pPr>
              <a:spcBef>
                <a:spcPct val="0"/>
              </a:spcBef>
              <a:buFont typeface="Arial" panose="020B0604020202020204" pitchFamily="34" charset="0"/>
              <a:buChar char="•"/>
            </a:pPr>
            <a:r>
              <a:rPr lang="en-GB" altLang="en-US" dirty="0">
                <a:latin typeface="Museo Sans 100" panose="02000000000000000000" pitchFamily="50" charset="0"/>
              </a:rPr>
              <a:t> Ensure your child is comfortable recognising their name.</a:t>
            </a:r>
          </a:p>
          <a:p>
            <a:pPr>
              <a:spcBef>
                <a:spcPct val="0"/>
              </a:spcBef>
              <a:buFont typeface="Arial" panose="020B0604020202020204" pitchFamily="34" charset="0"/>
              <a:buChar char="•"/>
            </a:pPr>
            <a:r>
              <a:rPr lang="en-GB" altLang="en-US" dirty="0">
                <a:latin typeface="Museo Sans 100" panose="02000000000000000000" pitchFamily="50" charset="0"/>
              </a:rPr>
              <a:t> Work with your child so that they are comfortable holding a pencil correctly, e.g. focusing on mark making</a:t>
            </a:r>
          </a:p>
          <a:p>
            <a:pPr>
              <a:spcBef>
                <a:spcPct val="0"/>
              </a:spcBef>
              <a:buFont typeface="Arial" panose="020B0604020202020204" pitchFamily="34" charset="0"/>
              <a:buChar char="•"/>
            </a:pPr>
            <a:r>
              <a:rPr lang="en-GB" altLang="en-US" dirty="0">
                <a:latin typeface="Museo Sans 100" panose="02000000000000000000" pitchFamily="50" charset="0"/>
              </a:rPr>
              <a:t> Develop their fine motor skills further: use of tweezers, scissors, playdough, cutting paper etc. </a:t>
            </a:r>
          </a:p>
          <a:p>
            <a:pPr>
              <a:spcBef>
                <a:spcPct val="0"/>
              </a:spcBef>
              <a:buFont typeface="Arial" panose="020B0604020202020204" pitchFamily="34" charset="0"/>
              <a:buChar char="•"/>
            </a:pPr>
            <a:r>
              <a:rPr lang="en-GB" altLang="en-US" dirty="0">
                <a:latin typeface="Museo Sans 100" panose="02000000000000000000" pitchFamily="50" charset="0"/>
              </a:rPr>
              <a:t> Talk to your child about lunch times. If they are packed lunch, discuss what they would like and if they are having hot meals, have a look at the menus together.</a:t>
            </a:r>
          </a:p>
          <a:p>
            <a:pPr>
              <a:spcBef>
                <a:spcPct val="0"/>
              </a:spcBef>
              <a:buFont typeface="Arial" panose="020B0604020202020204" pitchFamily="34" charset="0"/>
              <a:buChar char="•"/>
            </a:pPr>
            <a:r>
              <a:rPr lang="en-GB" altLang="en-US" dirty="0">
                <a:latin typeface="Museo Sans 100" panose="02000000000000000000" pitchFamily="50" charset="0"/>
              </a:rPr>
              <a:t> We focus highly on communication and language. It would be great if you could encourage your child to speak in full sentences and answer in full sentences. </a:t>
            </a:r>
          </a:p>
        </p:txBody>
      </p:sp>
    </p:spTree>
    <p:extLst>
      <p:ext uri="{BB962C8B-B14F-4D97-AF65-F5344CB8AC3E}">
        <p14:creationId xmlns:p14="http://schemas.microsoft.com/office/powerpoint/2010/main" val="48580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The first few weeks – settling in</a:t>
            </a:r>
          </a:p>
        </p:txBody>
      </p:sp>
      <p:sp>
        <p:nvSpPr>
          <p:cNvPr id="3" name="Rectangle 2"/>
          <p:cNvSpPr/>
          <p:nvPr/>
        </p:nvSpPr>
        <p:spPr>
          <a:xfrm>
            <a:off x="838200" y="1290638"/>
            <a:ext cx="8834311" cy="5632311"/>
          </a:xfrm>
          <a:prstGeom prst="rect">
            <a:avLst/>
          </a:prstGeom>
        </p:spPr>
        <p:txBody>
          <a:bodyPr wrap="square">
            <a:spAutoFit/>
          </a:bodyPr>
          <a:lstStyle/>
          <a:p>
            <a:pPr>
              <a:spcBef>
                <a:spcPct val="0"/>
              </a:spcBef>
            </a:pPr>
            <a:r>
              <a:rPr lang="en-GB" altLang="en-US" b="1" dirty="0">
                <a:solidFill>
                  <a:srgbClr val="4E9D2D"/>
                </a:solidFill>
                <a:latin typeface="Museo Sans 100" panose="02000000000000000000" pitchFamily="50" charset="0"/>
              </a:rPr>
              <a:t>Week 1 (w/c 31</a:t>
            </a:r>
            <a:r>
              <a:rPr lang="en-GB" altLang="en-US" b="1" baseline="30000" dirty="0">
                <a:solidFill>
                  <a:srgbClr val="4E9D2D"/>
                </a:solidFill>
                <a:latin typeface="Museo Sans 100" panose="02000000000000000000" pitchFamily="50" charset="0"/>
              </a:rPr>
              <a:t>st</a:t>
            </a:r>
            <a:r>
              <a:rPr lang="en-GB" altLang="en-US" b="1" dirty="0">
                <a:solidFill>
                  <a:srgbClr val="4E9D2D"/>
                </a:solidFill>
                <a:latin typeface="Museo Sans 100" panose="02000000000000000000" pitchFamily="50" charset="0"/>
              </a:rPr>
              <a:t> August)</a:t>
            </a:r>
          </a:p>
          <a:p>
            <a:pPr>
              <a:spcBef>
                <a:spcPct val="0"/>
              </a:spcBef>
            </a:pPr>
            <a:endParaRPr lang="en-GB" altLang="en-US" b="1" dirty="0">
              <a:solidFill>
                <a:srgbClr val="4E9D2D"/>
              </a:solidFill>
              <a:latin typeface="Museo Sans 100" panose="02000000000000000000" pitchFamily="50" charset="0"/>
            </a:endParaRPr>
          </a:p>
          <a:p>
            <a:pPr marL="285750" indent="-285750">
              <a:spcBef>
                <a:spcPct val="0"/>
              </a:spcBef>
              <a:buFont typeface="Arial" panose="020B0604020202020204" pitchFamily="34" charset="0"/>
              <a:buChar char="•"/>
            </a:pPr>
            <a:r>
              <a:rPr lang="en-GB" altLang="en-US" dirty="0">
                <a:latin typeface="Museo Sans 100" panose="02000000000000000000" pitchFamily="50" charset="0"/>
              </a:rPr>
              <a:t>Monday – (Summer break - academy closed)</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Tuesday – (INSET day- academy closed)</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Wednesday 2</a:t>
            </a:r>
            <a:r>
              <a:rPr lang="en-GB" altLang="en-US" baseline="30000" dirty="0">
                <a:latin typeface="Museo Sans 100" panose="02000000000000000000" pitchFamily="50" charset="0"/>
              </a:rPr>
              <a:t>nd</a:t>
            </a:r>
            <a:r>
              <a:rPr lang="en-GB" altLang="en-US" dirty="0">
                <a:latin typeface="Museo Sans 100" panose="02000000000000000000" pitchFamily="50" charset="0"/>
              </a:rPr>
              <a:t> September- term starts.</a:t>
            </a:r>
          </a:p>
          <a:p>
            <a:pPr marL="285750" indent="-285750">
              <a:spcBef>
                <a:spcPct val="0"/>
              </a:spcBef>
              <a:buFont typeface="Arial" panose="020B0604020202020204" pitchFamily="34" charset="0"/>
              <a:buChar char="•"/>
            </a:pPr>
            <a:endParaRPr lang="en-GB" altLang="en-US" dirty="0">
              <a:latin typeface="Museo Sans 100" panose="02000000000000000000" pitchFamily="50" charset="0"/>
            </a:endParaRPr>
          </a:p>
          <a:p>
            <a:pPr marL="285750" indent="-285750">
              <a:spcBef>
                <a:spcPct val="0"/>
              </a:spcBef>
              <a:buFont typeface="Arial" panose="020B0604020202020204" pitchFamily="34" charset="0"/>
              <a:buChar char="•"/>
            </a:pPr>
            <a:r>
              <a:rPr lang="en-GB" altLang="en-US" dirty="0">
                <a:latin typeface="Museo Sans 100" panose="02000000000000000000" pitchFamily="50" charset="0"/>
              </a:rPr>
              <a:t>The start of school is likely to look different this year. Currently we will be planning a start for the children that follows these steps:</a:t>
            </a:r>
          </a:p>
          <a:p>
            <a:pPr marL="742950" lvl="1" indent="-285750">
              <a:spcBef>
                <a:spcPct val="0"/>
              </a:spcBef>
              <a:buFont typeface="Arial" panose="020B0604020202020204" pitchFamily="34" charset="0"/>
              <a:buChar char="•"/>
            </a:pPr>
            <a:r>
              <a:rPr lang="en-GB" altLang="en-US" dirty="0">
                <a:latin typeface="Museo Sans 100" panose="02000000000000000000" pitchFamily="50" charset="0"/>
              </a:rPr>
              <a:t>Stay and Play Sessions x 3</a:t>
            </a:r>
          </a:p>
          <a:p>
            <a:pPr marL="742950" lvl="1" indent="-285750">
              <a:spcBef>
                <a:spcPct val="0"/>
              </a:spcBef>
              <a:buFont typeface="Arial" panose="020B0604020202020204" pitchFamily="34" charset="0"/>
              <a:buChar char="•"/>
            </a:pPr>
            <a:r>
              <a:rPr lang="en-GB" altLang="en-US" dirty="0">
                <a:latin typeface="Museo Sans 100" panose="02000000000000000000" pitchFamily="50" charset="0"/>
              </a:rPr>
              <a:t>Half children complete a morning (Group 1), half complete an afternoon (Group 2)</a:t>
            </a:r>
          </a:p>
          <a:p>
            <a:pPr marL="742950" lvl="1" indent="-285750">
              <a:spcBef>
                <a:spcPct val="0"/>
              </a:spcBef>
              <a:buFont typeface="Arial" panose="020B0604020202020204" pitchFamily="34" charset="0"/>
              <a:buChar char="•"/>
            </a:pPr>
            <a:r>
              <a:rPr lang="en-GB" altLang="en-US" dirty="0">
                <a:latin typeface="Museo Sans 100" panose="02000000000000000000" pitchFamily="50" charset="0"/>
              </a:rPr>
              <a:t>Half children complete a morning (Group 2), half complete an afternoon (Group 1)</a:t>
            </a:r>
          </a:p>
          <a:p>
            <a:pPr marL="742950" lvl="1" indent="-285750">
              <a:spcBef>
                <a:spcPct val="0"/>
              </a:spcBef>
              <a:buFont typeface="Arial" panose="020B0604020202020204" pitchFamily="34" charset="0"/>
              <a:buChar char="•"/>
            </a:pPr>
            <a:r>
              <a:rPr lang="en-GB" altLang="en-US" dirty="0">
                <a:latin typeface="Museo Sans 100" panose="02000000000000000000" pitchFamily="50" charset="0"/>
              </a:rPr>
              <a:t>All children stay for the morning and have lunch, then go home</a:t>
            </a:r>
          </a:p>
          <a:p>
            <a:pPr marL="742950" lvl="1" indent="-285750">
              <a:spcBef>
                <a:spcPct val="0"/>
              </a:spcBef>
              <a:buFont typeface="Arial" panose="020B0604020202020204" pitchFamily="34" charset="0"/>
              <a:buChar char="•"/>
            </a:pPr>
            <a:r>
              <a:rPr lang="en-GB" altLang="en-US" dirty="0">
                <a:latin typeface="Museo Sans 100" panose="02000000000000000000" pitchFamily="50" charset="0"/>
              </a:rPr>
              <a:t>Children will then be in school full time.</a:t>
            </a:r>
          </a:p>
          <a:p>
            <a:pPr>
              <a:spcBef>
                <a:spcPct val="0"/>
              </a:spcBef>
            </a:pPr>
            <a:endParaRPr lang="en-GB" altLang="en-US" dirty="0">
              <a:highlight>
                <a:srgbClr val="FFFF00"/>
              </a:highlight>
              <a:latin typeface="Museo Sans 100" panose="02000000000000000000" pitchFamily="50" charset="0"/>
            </a:endParaRPr>
          </a:p>
          <a:p>
            <a:pPr>
              <a:spcBef>
                <a:spcPct val="0"/>
              </a:spcBef>
            </a:pPr>
            <a:r>
              <a:rPr lang="en-GB" altLang="en-US" dirty="0">
                <a:highlight>
                  <a:srgbClr val="FFFF00"/>
                </a:highlight>
                <a:latin typeface="Museo Sans 100" panose="02000000000000000000" pitchFamily="50" charset="0"/>
              </a:rPr>
              <a:t>** Further information about the start of Autumn will follow later this term**</a:t>
            </a:r>
          </a:p>
          <a:p>
            <a:pPr marL="285750" indent="-285750">
              <a:spcBef>
                <a:spcPct val="0"/>
              </a:spcBef>
              <a:buFont typeface="Arial" panose="020B0604020202020204" pitchFamily="34" charset="0"/>
              <a:buChar char="•"/>
            </a:pPr>
            <a:endParaRPr lang="en-GB" altLang="en-US" dirty="0">
              <a:latin typeface="Museo Sans 100" panose="02000000000000000000" pitchFamily="50" charset="0"/>
            </a:endParaRPr>
          </a:p>
          <a:p>
            <a:pPr>
              <a:spcBef>
                <a:spcPct val="0"/>
              </a:spcBef>
            </a:pPr>
            <a:endParaRPr lang="en-GB" altLang="en-US" dirty="0">
              <a:latin typeface="Museo Sans 100" panose="02000000000000000000" pitchFamily="50" charset="0"/>
            </a:endParaRPr>
          </a:p>
          <a:p>
            <a:pPr marL="285750" indent="-285750">
              <a:spcBef>
                <a:spcPct val="0"/>
              </a:spcBef>
              <a:buFont typeface="Arial" panose="020B0604020202020204" pitchFamily="34" charset="0"/>
              <a:buChar char="•"/>
            </a:pPr>
            <a:endParaRPr lang="en-GB" altLang="en-US" dirty="0">
              <a:latin typeface="Museo Sans 100" panose="02000000000000000000" pitchFamily="50" charset="0"/>
            </a:endParaRPr>
          </a:p>
        </p:txBody>
      </p:sp>
    </p:spTree>
    <p:extLst>
      <p:ext uri="{BB962C8B-B14F-4D97-AF65-F5344CB8AC3E}">
        <p14:creationId xmlns:p14="http://schemas.microsoft.com/office/powerpoint/2010/main" val="298238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5605"/>
            <a:ext cx="10515600" cy="1325563"/>
          </a:xfrm>
        </p:spPr>
        <p:txBody>
          <a:bodyPr>
            <a:normAutofit/>
          </a:bodyPr>
          <a:lstStyle/>
          <a:p>
            <a:r>
              <a:rPr lang="en-GB" sz="4000" b="1" dirty="0">
                <a:solidFill>
                  <a:srgbClr val="49773B"/>
                </a:solidFill>
                <a:latin typeface="Museo Sans 500" panose="02000000000000000000" pitchFamily="50" charset="0"/>
              </a:rPr>
              <a:t>What to expect…</a:t>
            </a:r>
          </a:p>
        </p:txBody>
      </p:sp>
      <p:sp>
        <p:nvSpPr>
          <p:cNvPr id="3" name="Rectangle 2"/>
          <p:cNvSpPr/>
          <p:nvPr/>
        </p:nvSpPr>
        <p:spPr>
          <a:xfrm>
            <a:off x="838200" y="1832861"/>
            <a:ext cx="8834311" cy="3693319"/>
          </a:xfrm>
          <a:prstGeom prst="rect">
            <a:avLst/>
          </a:prstGeom>
        </p:spPr>
        <p:txBody>
          <a:bodyPr wrap="square">
            <a:spAutoFit/>
          </a:bodyPr>
          <a:lstStyle/>
          <a:p>
            <a:pPr marL="285750" indent="-285750">
              <a:buFont typeface="Arial" panose="020B0604020202020204" pitchFamily="34" charset="0"/>
              <a:buChar char="•"/>
              <a:defRPr/>
            </a:pPr>
            <a:r>
              <a:rPr lang="en-GB" dirty="0">
                <a:latin typeface="Museo Sans 100" panose="02000000000000000000" pitchFamily="50" charset="0"/>
              </a:rPr>
              <a:t>Open door policy. Please come into Reception with your child to help them hang coats, put book bags/water bottles away and settle them at their ‘busy fingers’ activity. Please let adults know anything you feel is important.</a:t>
            </a:r>
          </a:p>
          <a:p>
            <a:pPr marL="285750" indent="-285750">
              <a:buFont typeface="Arial" panose="020B0604020202020204" pitchFamily="34" charset="0"/>
              <a:buChar char="•"/>
              <a:defRPr/>
            </a:pPr>
            <a:r>
              <a:rPr lang="en-GB" dirty="0">
                <a:latin typeface="Museo Sans 100" panose="02000000000000000000" pitchFamily="50" charset="0"/>
              </a:rPr>
              <a:t>We quickly work towards the children becoming independent.</a:t>
            </a:r>
          </a:p>
          <a:p>
            <a:pPr marL="285750" indent="-285750">
              <a:buFont typeface="Arial" panose="020B0604020202020204" pitchFamily="34" charset="0"/>
              <a:buChar char="•"/>
              <a:defRPr/>
            </a:pPr>
            <a:r>
              <a:rPr lang="en-GB" dirty="0">
                <a:latin typeface="Museo Sans 100" panose="02000000000000000000" pitchFamily="50" charset="0"/>
              </a:rPr>
              <a:t>We encourage them to be independent when choosing their lunch – please talk to your child about the menu.</a:t>
            </a:r>
          </a:p>
          <a:p>
            <a:pPr marL="285750" indent="-285750">
              <a:buFont typeface="Arial" panose="020B0604020202020204" pitchFamily="34" charset="0"/>
              <a:buChar char="•"/>
              <a:defRPr/>
            </a:pPr>
            <a:r>
              <a:rPr lang="en-GB" dirty="0">
                <a:latin typeface="Museo Sans 100" panose="02000000000000000000" pitchFamily="50" charset="0"/>
              </a:rPr>
              <a:t>Expect phonic sound cards to be sent home.</a:t>
            </a:r>
          </a:p>
          <a:p>
            <a:pPr marL="285750" indent="-285750">
              <a:buFont typeface="Arial" panose="020B0604020202020204" pitchFamily="34" charset="0"/>
              <a:buChar char="•"/>
              <a:defRPr/>
            </a:pPr>
            <a:r>
              <a:rPr lang="en-GB" dirty="0">
                <a:latin typeface="Museo Sans 100" panose="02000000000000000000" pitchFamily="50" charset="0"/>
              </a:rPr>
              <a:t>Your child will probably be very tired the first few weeks (especially after the last few months).</a:t>
            </a:r>
          </a:p>
          <a:p>
            <a:pPr marL="285750" indent="-285750">
              <a:buFont typeface="Arial" panose="020B0604020202020204" pitchFamily="34" charset="0"/>
              <a:buChar char="•"/>
              <a:defRPr/>
            </a:pPr>
            <a:r>
              <a:rPr lang="en-GB" dirty="0">
                <a:latin typeface="Museo Sans 100" panose="02000000000000000000" pitchFamily="50" charset="0"/>
              </a:rPr>
              <a:t>Reading books will be sent home as each child is ready, and following the Phonics/Reading workshop taking place at the start of term. More information will be given here about what the expectations for reading are and how the book-band system works at Green Ridge. </a:t>
            </a:r>
          </a:p>
        </p:txBody>
      </p:sp>
    </p:spTree>
    <p:extLst>
      <p:ext uri="{BB962C8B-B14F-4D97-AF65-F5344CB8AC3E}">
        <p14:creationId xmlns:p14="http://schemas.microsoft.com/office/powerpoint/2010/main" val="2704114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46116"/>
            <a:ext cx="10515600" cy="1325563"/>
          </a:xfrm>
        </p:spPr>
        <p:txBody>
          <a:bodyPr>
            <a:normAutofit/>
          </a:bodyPr>
          <a:lstStyle/>
          <a:p>
            <a:r>
              <a:rPr lang="en-GB" sz="4000" b="1" dirty="0">
                <a:solidFill>
                  <a:srgbClr val="49773B"/>
                </a:solidFill>
                <a:latin typeface="Museo Sans 500" panose="02000000000000000000" pitchFamily="50" charset="0"/>
              </a:rPr>
              <a:t>The Early Years Curriculum</a:t>
            </a:r>
          </a:p>
        </p:txBody>
      </p:sp>
      <p:sp>
        <p:nvSpPr>
          <p:cNvPr id="3" name="Rectangle 2"/>
          <p:cNvSpPr/>
          <p:nvPr/>
        </p:nvSpPr>
        <p:spPr>
          <a:xfrm>
            <a:off x="601133" y="1214438"/>
            <a:ext cx="10082107" cy="5078313"/>
          </a:xfrm>
          <a:prstGeom prst="rect">
            <a:avLst/>
          </a:prstGeom>
        </p:spPr>
        <p:txBody>
          <a:bodyPr wrap="square">
            <a:spAutoFit/>
          </a:bodyPr>
          <a:lstStyle/>
          <a:p>
            <a:pPr>
              <a:spcBef>
                <a:spcPct val="0"/>
              </a:spcBef>
            </a:pPr>
            <a:r>
              <a:rPr lang="en-GB" altLang="en-US" dirty="0">
                <a:latin typeface="Museo Sans 100" panose="02000000000000000000" pitchFamily="50" charset="0"/>
              </a:rPr>
              <a:t>We will be following the Early Years Foundation Stage curriculum. There a big emphasis on ensuring that the foundations for further learning are developed.</a:t>
            </a:r>
          </a:p>
          <a:p>
            <a:pPr>
              <a:spcBef>
                <a:spcPct val="0"/>
              </a:spcBef>
            </a:pPr>
            <a:endParaRPr lang="en-GB" altLang="en-US" dirty="0">
              <a:latin typeface="Museo Sans 100" panose="02000000000000000000" pitchFamily="50" charset="0"/>
            </a:endParaRPr>
          </a:p>
          <a:p>
            <a:pPr>
              <a:spcBef>
                <a:spcPct val="0"/>
              </a:spcBef>
            </a:pPr>
            <a:r>
              <a:rPr lang="en-GB" altLang="en-US" b="1" dirty="0">
                <a:solidFill>
                  <a:srgbClr val="4E9D2D"/>
                </a:solidFill>
                <a:latin typeface="Museo Sans 100" panose="02000000000000000000" pitchFamily="50" charset="0"/>
              </a:rPr>
              <a:t>Prime areas are:</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Personal, Social and Emotional Development</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Communication and Language; and</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Physical Development.</a:t>
            </a:r>
          </a:p>
          <a:p>
            <a:pPr>
              <a:spcBef>
                <a:spcPct val="0"/>
              </a:spcBef>
            </a:pPr>
            <a:endParaRPr lang="en-GB" altLang="en-US" dirty="0">
              <a:latin typeface="Museo Sans 100" panose="02000000000000000000" pitchFamily="50" charset="0"/>
            </a:endParaRPr>
          </a:p>
          <a:p>
            <a:pPr>
              <a:spcBef>
                <a:spcPct val="0"/>
              </a:spcBef>
            </a:pPr>
            <a:r>
              <a:rPr lang="en-GB" altLang="en-US" b="1" dirty="0">
                <a:solidFill>
                  <a:srgbClr val="4E9D2D"/>
                </a:solidFill>
                <a:latin typeface="Museo Sans 100" panose="02000000000000000000" pitchFamily="50" charset="0"/>
              </a:rPr>
              <a:t>Specific areas are:</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Literacy</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Mathematics</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Understanding the World; and </a:t>
            </a:r>
          </a:p>
          <a:p>
            <a:pPr marL="285750" indent="-285750">
              <a:spcBef>
                <a:spcPct val="0"/>
              </a:spcBef>
              <a:buFont typeface="Arial" panose="020B0604020202020204" pitchFamily="34" charset="0"/>
              <a:buChar char="•"/>
            </a:pPr>
            <a:r>
              <a:rPr lang="en-GB" altLang="en-US" dirty="0">
                <a:latin typeface="Museo Sans 100" panose="02000000000000000000" pitchFamily="50" charset="0"/>
              </a:rPr>
              <a:t>Expressive Arts and Design.</a:t>
            </a:r>
          </a:p>
          <a:p>
            <a:pPr>
              <a:spcBef>
                <a:spcPct val="0"/>
              </a:spcBef>
            </a:pPr>
            <a:endParaRPr lang="en-GB" altLang="en-US" dirty="0">
              <a:latin typeface="Museo Sans 100" panose="02000000000000000000" pitchFamily="50" charset="0"/>
            </a:endParaRPr>
          </a:p>
          <a:p>
            <a:pPr>
              <a:spcBef>
                <a:spcPct val="0"/>
              </a:spcBef>
            </a:pPr>
            <a:r>
              <a:rPr lang="en-GB" altLang="en-US" dirty="0">
                <a:latin typeface="Museo Sans 100" panose="02000000000000000000" pitchFamily="50" charset="0"/>
              </a:rPr>
              <a:t>Child Initiated Learning – where children are encouraged to learn through exploration and play. The timetable reflects this with a mix of adult directed and child initiated learning.</a:t>
            </a:r>
          </a:p>
          <a:p>
            <a:pPr>
              <a:spcBef>
                <a:spcPct val="0"/>
              </a:spcBef>
            </a:pPr>
            <a:r>
              <a:rPr lang="en-GB" altLang="en-US" dirty="0">
                <a:latin typeface="Museo Sans 100" panose="02000000000000000000" pitchFamily="50" charset="0"/>
              </a:rPr>
              <a:t>Learning will happen outdoors as well as in. Please ensure you child is prepared for any weather – hot or cold!</a:t>
            </a:r>
          </a:p>
        </p:txBody>
      </p:sp>
    </p:spTree>
    <p:extLst>
      <p:ext uri="{BB962C8B-B14F-4D97-AF65-F5344CB8AC3E}">
        <p14:creationId xmlns:p14="http://schemas.microsoft.com/office/powerpoint/2010/main" val="164730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1960"/>
            <a:ext cx="9971616" cy="1320800"/>
          </a:xfrm>
        </p:spPr>
        <p:txBody>
          <a:bodyPr>
            <a:normAutofit fontScale="90000"/>
          </a:bodyPr>
          <a:lstStyle/>
          <a:p>
            <a:r>
              <a:rPr lang="en-GB" sz="4400" b="1" dirty="0">
                <a:solidFill>
                  <a:srgbClr val="49773B"/>
                </a:solidFill>
                <a:latin typeface="Museo Sans 500" panose="02000000000000000000" pitchFamily="50" charset="0"/>
              </a:rPr>
              <a:t>Characteristics of Effective Learning</a:t>
            </a:r>
            <a:br>
              <a:rPr lang="en-GB" b="1" dirty="0">
                <a:latin typeface="Museo Sans 100" panose="02000000000000000000" pitchFamily="50" charset="0"/>
              </a:rPr>
            </a:br>
            <a:endParaRPr lang="en-GB" dirty="0"/>
          </a:p>
        </p:txBody>
      </p:sp>
      <p:sp>
        <p:nvSpPr>
          <p:cNvPr id="3" name="Content Placeholder 2"/>
          <p:cNvSpPr>
            <a:spLocks noGrp="1"/>
          </p:cNvSpPr>
          <p:nvPr>
            <p:ph idx="1"/>
          </p:nvPr>
        </p:nvSpPr>
        <p:spPr>
          <a:xfrm>
            <a:off x="677334" y="1375955"/>
            <a:ext cx="8596668" cy="4715690"/>
          </a:xfrm>
        </p:spPr>
        <p:txBody>
          <a:bodyPr>
            <a:normAutofit fontScale="92500" lnSpcReduction="20000"/>
          </a:bodyPr>
          <a:lstStyle/>
          <a:p>
            <a:pPr marL="0" indent="0">
              <a:buNone/>
            </a:pPr>
            <a:r>
              <a:rPr lang="en-GB" sz="1900" b="1" dirty="0">
                <a:latin typeface="Museo Sans 100" panose="02000000000000000000" pitchFamily="50" charset="0"/>
              </a:rPr>
              <a:t>Playing and exploring</a:t>
            </a:r>
          </a:p>
          <a:p>
            <a:pPr>
              <a:buFont typeface="Arial" panose="020B0604020202020204" pitchFamily="34" charset="0"/>
              <a:buChar char="•"/>
            </a:pPr>
            <a:r>
              <a:rPr lang="en-GB" sz="1900" dirty="0">
                <a:latin typeface="Museo Sans 100" panose="02000000000000000000" pitchFamily="50" charset="0"/>
              </a:rPr>
              <a:t>Finding out and exploring</a:t>
            </a:r>
          </a:p>
          <a:p>
            <a:pPr>
              <a:buFont typeface="Arial" panose="020B0604020202020204" pitchFamily="34" charset="0"/>
              <a:buChar char="•"/>
            </a:pPr>
            <a:r>
              <a:rPr lang="en-GB" sz="1900" dirty="0">
                <a:latin typeface="Museo Sans 100" panose="02000000000000000000" pitchFamily="50" charset="0"/>
              </a:rPr>
              <a:t>Playing with what they know</a:t>
            </a:r>
          </a:p>
          <a:p>
            <a:pPr>
              <a:buFont typeface="Arial" panose="020B0604020202020204" pitchFamily="34" charset="0"/>
              <a:buChar char="•"/>
            </a:pPr>
            <a:r>
              <a:rPr lang="en-GB" sz="1900" dirty="0">
                <a:latin typeface="Museo Sans 100" panose="02000000000000000000" pitchFamily="50" charset="0"/>
              </a:rPr>
              <a:t>Being willing to ‘have a go.’</a:t>
            </a:r>
          </a:p>
          <a:p>
            <a:pPr marL="0" indent="0">
              <a:buNone/>
            </a:pPr>
            <a:br>
              <a:rPr lang="en-GB" sz="1900" dirty="0">
                <a:latin typeface="Museo Sans 100" panose="02000000000000000000" pitchFamily="50" charset="0"/>
              </a:rPr>
            </a:br>
            <a:r>
              <a:rPr lang="en-GB" sz="1900" b="1" dirty="0">
                <a:latin typeface="Museo Sans 100" panose="02000000000000000000" pitchFamily="50" charset="0"/>
              </a:rPr>
              <a:t>Active learning</a:t>
            </a:r>
          </a:p>
          <a:p>
            <a:pPr>
              <a:buFont typeface="Arial" panose="020B0604020202020204" pitchFamily="34" charset="0"/>
              <a:buChar char="•"/>
            </a:pPr>
            <a:r>
              <a:rPr lang="en-GB" sz="1900" dirty="0">
                <a:latin typeface="Museo Sans 100" panose="02000000000000000000" pitchFamily="50" charset="0"/>
              </a:rPr>
              <a:t>Being involved and concentrating</a:t>
            </a:r>
          </a:p>
          <a:p>
            <a:pPr>
              <a:buFont typeface="Arial" panose="020B0604020202020204" pitchFamily="34" charset="0"/>
              <a:buChar char="•"/>
            </a:pPr>
            <a:r>
              <a:rPr lang="en-GB" sz="1900" dirty="0">
                <a:latin typeface="Museo Sans 100" panose="02000000000000000000" pitchFamily="50" charset="0"/>
              </a:rPr>
              <a:t>Keeping trying</a:t>
            </a:r>
          </a:p>
          <a:p>
            <a:pPr>
              <a:buFont typeface="Arial" panose="020B0604020202020204" pitchFamily="34" charset="0"/>
              <a:buChar char="•"/>
            </a:pPr>
            <a:r>
              <a:rPr lang="en-GB" sz="1900" dirty="0">
                <a:latin typeface="Museo Sans 100" panose="02000000000000000000" pitchFamily="50" charset="0"/>
              </a:rPr>
              <a:t>Enjoying achieving what they set out to do</a:t>
            </a:r>
          </a:p>
          <a:p>
            <a:pPr marL="0" indent="0">
              <a:buNone/>
            </a:pPr>
            <a:endParaRPr lang="en-GB" sz="1900" dirty="0">
              <a:latin typeface="Museo Sans 100" panose="02000000000000000000" pitchFamily="50" charset="0"/>
            </a:endParaRPr>
          </a:p>
          <a:p>
            <a:pPr marL="0" indent="0">
              <a:buNone/>
            </a:pPr>
            <a:r>
              <a:rPr lang="en-GB" sz="1900" b="1" dirty="0">
                <a:latin typeface="Museo Sans 100" panose="02000000000000000000" pitchFamily="50" charset="0"/>
              </a:rPr>
              <a:t>Creating and thinking critically</a:t>
            </a:r>
          </a:p>
          <a:p>
            <a:pPr>
              <a:buFont typeface="Arial" panose="020B0604020202020204" pitchFamily="34" charset="0"/>
              <a:buChar char="•"/>
            </a:pPr>
            <a:r>
              <a:rPr lang="en-GB" sz="1900" dirty="0">
                <a:latin typeface="Museo Sans 100" panose="02000000000000000000" pitchFamily="50" charset="0"/>
              </a:rPr>
              <a:t>Having their own ideas</a:t>
            </a:r>
          </a:p>
          <a:p>
            <a:pPr>
              <a:buFont typeface="Arial" panose="020B0604020202020204" pitchFamily="34" charset="0"/>
              <a:buChar char="•"/>
            </a:pPr>
            <a:r>
              <a:rPr lang="en-GB" sz="1900" dirty="0">
                <a:latin typeface="Museo Sans 100" panose="02000000000000000000" pitchFamily="50" charset="0"/>
              </a:rPr>
              <a:t>Making links</a:t>
            </a:r>
          </a:p>
          <a:p>
            <a:pPr>
              <a:buFont typeface="Arial" panose="020B0604020202020204" pitchFamily="34" charset="0"/>
              <a:buChar char="•"/>
            </a:pPr>
            <a:r>
              <a:rPr lang="en-GB" sz="1900" dirty="0">
                <a:latin typeface="Museo Sans 100" panose="02000000000000000000" pitchFamily="50" charset="0"/>
              </a:rPr>
              <a:t>Choosing ways to do things</a:t>
            </a:r>
            <a:br>
              <a:rPr lang="en-GB" sz="1900" dirty="0">
                <a:latin typeface="Museo Sans 100" panose="02000000000000000000" pitchFamily="50" charset="0"/>
              </a:rPr>
            </a:br>
            <a:endParaRPr lang="en-GB" dirty="0"/>
          </a:p>
        </p:txBody>
      </p:sp>
    </p:spTree>
    <p:extLst>
      <p:ext uri="{BB962C8B-B14F-4D97-AF65-F5344CB8AC3E}">
        <p14:creationId xmlns:p14="http://schemas.microsoft.com/office/powerpoint/2010/main" val="389366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02285"/>
            <a:ext cx="10515600" cy="1325563"/>
          </a:xfrm>
        </p:spPr>
        <p:txBody>
          <a:bodyPr>
            <a:normAutofit fontScale="90000"/>
          </a:bodyPr>
          <a:lstStyle/>
          <a:p>
            <a:r>
              <a:rPr lang="en-GB" sz="4000" b="1" dirty="0">
                <a:solidFill>
                  <a:srgbClr val="49773B"/>
                </a:solidFill>
                <a:latin typeface="Museo Sans 500" panose="02000000000000000000" pitchFamily="50" charset="0"/>
              </a:rPr>
              <a:t>Where should my child be by the end of Reception?</a:t>
            </a:r>
            <a:br>
              <a:rPr lang="en-GB" sz="4000" b="1" dirty="0">
                <a:solidFill>
                  <a:schemeClr val="accent1">
                    <a:lumMod val="50000"/>
                  </a:schemeClr>
                </a:solidFill>
                <a:latin typeface="Museo Sans 500" panose="02000000000000000000" pitchFamily="50" charset="0"/>
              </a:rPr>
            </a:br>
            <a:endParaRPr lang="en-GB" sz="4000" b="1" dirty="0">
              <a:solidFill>
                <a:schemeClr val="accent1">
                  <a:lumMod val="50000"/>
                </a:schemeClr>
              </a:solidFill>
              <a:latin typeface="Museo Sans 500" panose="02000000000000000000" pitchFamily="50"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428" t="13739" r="22580" b="9802"/>
          <a:stretch/>
        </p:blipFill>
        <p:spPr>
          <a:xfrm>
            <a:off x="152400" y="1586714"/>
            <a:ext cx="5227320" cy="3942878"/>
          </a:xfrm>
          <a:prstGeom prst="rect">
            <a:avLst/>
          </a:prstGeom>
        </p:spPr>
      </p:pic>
      <p:pic>
        <p:nvPicPr>
          <p:cNvPr id="5" name="Picture 4">
            <a:extLst>
              <a:ext uri="{FF2B5EF4-FFF2-40B4-BE49-F238E27FC236}">
                <a16:creationId xmlns:a16="http://schemas.microsoft.com/office/drawing/2014/main" id="{6746F368-94CC-4CF9-8D13-EA15512EFDEF}"/>
              </a:ext>
            </a:extLst>
          </p:cNvPr>
          <p:cNvPicPr>
            <a:picLocks noChangeAspect="1"/>
          </p:cNvPicPr>
          <p:nvPr/>
        </p:nvPicPr>
        <p:blipFill>
          <a:blip r:embed="rId4"/>
          <a:stretch>
            <a:fillRect/>
          </a:stretch>
        </p:blipFill>
        <p:spPr>
          <a:xfrm>
            <a:off x="5608320" y="1633020"/>
            <a:ext cx="6248400" cy="3896572"/>
          </a:xfrm>
          <a:prstGeom prst="rect">
            <a:avLst/>
          </a:prstGeom>
        </p:spPr>
      </p:pic>
    </p:spTree>
    <p:extLst>
      <p:ext uri="{BB962C8B-B14F-4D97-AF65-F5344CB8AC3E}">
        <p14:creationId xmlns:p14="http://schemas.microsoft.com/office/powerpoint/2010/main" val="347530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49773B"/>
                </a:solidFill>
                <a:latin typeface="Museo Sans 500" panose="02000000000000000000" pitchFamily="50" charset="0"/>
              </a:rPr>
              <a:t>What to expect when…</a:t>
            </a:r>
          </a:p>
        </p:txBody>
      </p:sp>
      <p:pic>
        <p:nvPicPr>
          <p:cNvPr id="5" name="Content Placeholder 4" descr="4Children_ParentsGuide_2015_FINAL_WEBv2.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6272" t="11920" r="5289" b="3342"/>
          <a:stretch/>
        </p:blipFill>
        <p:spPr>
          <a:xfrm>
            <a:off x="1245591" y="1275567"/>
            <a:ext cx="8298459" cy="4306865"/>
          </a:xfrm>
        </p:spPr>
      </p:pic>
    </p:spTree>
    <p:extLst>
      <p:ext uri="{BB962C8B-B14F-4D97-AF65-F5344CB8AC3E}">
        <p14:creationId xmlns:p14="http://schemas.microsoft.com/office/powerpoint/2010/main" val="388875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Children_ParentsGuide_2015_FINAL_WEBv2.pdf - Adobe Reader"/>
          <p:cNvPicPr>
            <a:picLocks noChangeAspect="1"/>
          </p:cNvPicPr>
          <p:nvPr/>
        </p:nvPicPr>
        <p:blipFill rotWithShape="1">
          <a:blip r:embed="rId3">
            <a:extLst>
              <a:ext uri="{28A0092B-C50C-407E-A947-70E740481C1C}">
                <a14:useLocalDpi xmlns:a14="http://schemas.microsoft.com/office/drawing/2010/main" val="0"/>
              </a:ext>
            </a:extLst>
          </a:blip>
          <a:srcRect l="6445" t="9923" r="3000" b="3000"/>
          <a:stretch/>
        </p:blipFill>
        <p:spPr>
          <a:xfrm>
            <a:off x="376876" y="533935"/>
            <a:ext cx="9681524" cy="5042708"/>
          </a:xfrm>
          <a:prstGeom prst="rect">
            <a:avLst/>
          </a:prstGeom>
        </p:spPr>
      </p:pic>
    </p:spTree>
    <p:extLst>
      <p:ext uri="{BB962C8B-B14F-4D97-AF65-F5344CB8AC3E}">
        <p14:creationId xmlns:p14="http://schemas.microsoft.com/office/powerpoint/2010/main" val="126996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rgbClr val="49773B"/>
                </a:solidFill>
                <a:latin typeface="Museo Sans 500" panose="02000000000000000000" pitchFamily="50" charset="0"/>
              </a:rPr>
              <a:t>A day in the life of a Reception child</a:t>
            </a:r>
          </a:p>
        </p:txBody>
      </p:sp>
      <p:sp>
        <p:nvSpPr>
          <p:cNvPr id="4" name="Content Placeholder 3"/>
          <p:cNvSpPr>
            <a:spLocks noGrp="1"/>
          </p:cNvSpPr>
          <p:nvPr>
            <p:ph idx="1"/>
          </p:nvPr>
        </p:nvSpPr>
        <p:spPr>
          <a:xfrm>
            <a:off x="593252" y="1843176"/>
            <a:ext cx="8596668" cy="3880773"/>
          </a:xfrm>
        </p:spPr>
        <p:txBody>
          <a:bodyPr>
            <a:normAutofit/>
          </a:bodyPr>
          <a:lstStyle/>
          <a:p>
            <a:pPr marL="0" indent="0">
              <a:buNone/>
            </a:pPr>
            <a:r>
              <a:rPr lang="en-GB" sz="2800" dirty="0">
                <a:latin typeface="Museo Sans 100" panose="02000000000000000000"/>
              </a:rPr>
              <a:t>If this is not a familiar conversation it soon will be!</a:t>
            </a:r>
          </a:p>
          <a:p>
            <a:pPr marL="0" indent="0">
              <a:buNone/>
            </a:pPr>
            <a:endParaRPr lang="en-GB" sz="2800" dirty="0">
              <a:latin typeface="Museo Sans 100" panose="02000000000000000000"/>
            </a:endParaRPr>
          </a:p>
          <a:p>
            <a:pPr marL="0" indent="0">
              <a:buNone/>
            </a:pPr>
            <a:r>
              <a:rPr lang="en-GB" sz="2800" dirty="0">
                <a:latin typeface="Museo Sans 100" panose="02000000000000000000"/>
              </a:rPr>
              <a:t>Parent: </a:t>
            </a:r>
            <a:r>
              <a:rPr lang="en-GB" sz="2800" i="1" dirty="0">
                <a:latin typeface="Museo Sans 100" panose="02000000000000000000"/>
              </a:rPr>
              <a:t>“What did you do at school today?”</a:t>
            </a:r>
          </a:p>
          <a:p>
            <a:pPr marL="0" indent="0">
              <a:buNone/>
            </a:pPr>
            <a:r>
              <a:rPr lang="en-GB" sz="2800" dirty="0">
                <a:latin typeface="Museo Sans 100" panose="02000000000000000000"/>
              </a:rPr>
              <a:t>Child: </a:t>
            </a:r>
            <a:r>
              <a:rPr lang="en-GB" sz="2800" i="1" dirty="0">
                <a:latin typeface="Museo Sans 100" panose="02000000000000000000"/>
              </a:rPr>
              <a:t>“Just played.”</a:t>
            </a:r>
          </a:p>
        </p:txBody>
      </p:sp>
    </p:spTree>
    <p:extLst>
      <p:ext uri="{BB962C8B-B14F-4D97-AF65-F5344CB8AC3E}">
        <p14:creationId xmlns:p14="http://schemas.microsoft.com/office/powerpoint/2010/main" val="249996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The Early Years Team</a:t>
            </a:r>
          </a:p>
        </p:txBody>
      </p:sp>
      <p:sp>
        <p:nvSpPr>
          <p:cNvPr id="11" name="TextBox 10"/>
          <p:cNvSpPr txBox="1"/>
          <p:nvPr/>
        </p:nvSpPr>
        <p:spPr>
          <a:xfrm>
            <a:off x="740663" y="1914836"/>
            <a:ext cx="8844280" cy="2123658"/>
          </a:xfrm>
          <a:prstGeom prst="rect">
            <a:avLst/>
          </a:prstGeom>
          <a:noFill/>
        </p:spPr>
        <p:txBody>
          <a:bodyPr wrap="square" rtlCol="0">
            <a:spAutoFit/>
          </a:bodyPr>
          <a:lstStyle/>
          <a:p>
            <a:r>
              <a:rPr lang="en-GB" sz="2400" b="1" dirty="0">
                <a:solidFill>
                  <a:srgbClr val="4E9D2D"/>
                </a:solidFill>
                <a:latin typeface="Museo Sans 100" panose="02000000000000000000" pitchFamily="50" charset="0"/>
              </a:rPr>
              <a:t>Reception Team</a:t>
            </a:r>
          </a:p>
          <a:p>
            <a:pPr marL="285750" indent="-285750">
              <a:buFont typeface="Arial" panose="020B0604020202020204" pitchFamily="34" charset="0"/>
              <a:buChar char="•"/>
            </a:pPr>
            <a:r>
              <a:rPr lang="en-GB" sz="2400" b="1" dirty="0">
                <a:latin typeface="Museo Sans 100" panose="02000000000000000000" pitchFamily="50" charset="0"/>
              </a:rPr>
              <a:t>Mrs Nikki Mackie </a:t>
            </a:r>
            <a:r>
              <a:rPr lang="en-GB" sz="2400" dirty="0">
                <a:latin typeface="Museo Sans 100" panose="02000000000000000000" pitchFamily="50" charset="0"/>
              </a:rPr>
              <a:t>– Assistant Headteacher, Early Years</a:t>
            </a:r>
          </a:p>
          <a:p>
            <a:pPr marL="285750" indent="-285750">
              <a:buFont typeface="Arial" panose="020B0604020202020204" pitchFamily="34" charset="0"/>
              <a:buChar char="•"/>
            </a:pPr>
            <a:endParaRPr lang="en-GB" dirty="0">
              <a:latin typeface="Museo Sans 100" panose="02000000000000000000" pitchFamily="50" charset="0"/>
            </a:endParaRPr>
          </a:p>
          <a:p>
            <a:pPr marL="285750" indent="-285750">
              <a:buFont typeface="Arial" panose="020B0604020202020204" pitchFamily="34" charset="0"/>
              <a:buChar char="•"/>
            </a:pPr>
            <a:r>
              <a:rPr lang="en-GB" sz="2400" dirty="0">
                <a:latin typeface="Museo Sans 100" panose="02000000000000000000" pitchFamily="50" charset="0"/>
              </a:rPr>
              <a:t>Class teachers and support staff to be confirmed at a later date.</a:t>
            </a:r>
          </a:p>
          <a:p>
            <a:pPr marL="285750" indent="-285750">
              <a:buFont typeface="Arial" panose="020B0604020202020204" pitchFamily="34" charset="0"/>
              <a:buChar char="•"/>
            </a:pPr>
            <a:endParaRPr lang="en-GB" dirty="0">
              <a:latin typeface="Museo Sans 100" panose="02000000000000000000" pitchFamily="50" charset="0"/>
            </a:endParaRPr>
          </a:p>
        </p:txBody>
      </p:sp>
    </p:spTree>
    <p:extLst>
      <p:ext uri="{BB962C8B-B14F-4D97-AF65-F5344CB8AC3E}">
        <p14:creationId xmlns:p14="http://schemas.microsoft.com/office/powerpoint/2010/main" val="7209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9715" y="232241"/>
            <a:ext cx="8340018" cy="662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907" y="222952"/>
            <a:ext cx="8596668" cy="1320800"/>
          </a:xfrm>
        </p:spPr>
        <p:txBody>
          <a:bodyPr>
            <a:normAutofit/>
          </a:bodyPr>
          <a:lstStyle/>
          <a:p>
            <a:r>
              <a:rPr lang="en-GB" sz="4000" b="1" dirty="0">
                <a:solidFill>
                  <a:srgbClr val="49773B"/>
                </a:solidFill>
                <a:latin typeface="Museo Sans 500" panose="02000000000000000000" pitchFamily="50" charset="0"/>
              </a:rPr>
              <a:t>What does a day look like in Reception?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883" y="222952"/>
            <a:ext cx="2139147" cy="1467736"/>
          </a:xfrm>
          <a:prstGeom prst="rect">
            <a:avLst/>
          </a:prstGeom>
        </p:spPr>
      </p:pic>
      <p:sp>
        <p:nvSpPr>
          <p:cNvPr id="3" name="Rectangle 2"/>
          <p:cNvSpPr/>
          <p:nvPr/>
        </p:nvSpPr>
        <p:spPr>
          <a:xfrm>
            <a:off x="451946" y="1492470"/>
            <a:ext cx="9806152" cy="4801314"/>
          </a:xfrm>
          <a:prstGeom prst="rect">
            <a:avLst/>
          </a:prstGeom>
        </p:spPr>
        <p:txBody>
          <a:bodyPr wrap="square">
            <a:spAutoFit/>
          </a:bodyPr>
          <a:lstStyle/>
          <a:p>
            <a:r>
              <a:rPr lang="en-GB" altLang="en-US" b="1" dirty="0">
                <a:solidFill>
                  <a:srgbClr val="4E9D2D"/>
                </a:solidFill>
                <a:latin typeface="Museo Sans 100" panose="02000000000000000000" pitchFamily="50" charset="0"/>
              </a:rPr>
              <a:t>Morning</a:t>
            </a:r>
          </a:p>
          <a:p>
            <a:pPr marL="285750" indent="-285750">
              <a:buFont typeface="Arial" panose="020B0604020202020204" pitchFamily="34" charset="0"/>
              <a:buChar char="•"/>
            </a:pPr>
            <a:r>
              <a:rPr lang="en-GB" altLang="en-US" dirty="0">
                <a:latin typeface="Museo Sans 100" panose="02000000000000000000" pitchFamily="50" charset="0"/>
              </a:rPr>
              <a:t>Busy fingers/Morning Activity</a:t>
            </a:r>
          </a:p>
          <a:p>
            <a:pPr marL="285750" indent="-285750">
              <a:buFont typeface="Arial" panose="020B0604020202020204" pitchFamily="34" charset="0"/>
              <a:buChar char="•"/>
            </a:pPr>
            <a:r>
              <a:rPr lang="en-GB" altLang="en-US" dirty="0">
                <a:latin typeface="Museo Sans 100" panose="02000000000000000000" pitchFamily="50" charset="0"/>
              </a:rPr>
              <a:t>Welcome and good morning</a:t>
            </a:r>
          </a:p>
          <a:p>
            <a:pPr marL="285750" indent="-285750">
              <a:buFont typeface="Arial" panose="020B0604020202020204" pitchFamily="34" charset="0"/>
              <a:buChar char="•"/>
            </a:pPr>
            <a:r>
              <a:rPr lang="en-GB" altLang="en-US" dirty="0">
                <a:latin typeface="Museo Sans 100" panose="02000000000000000000" pitchFamily="50" charset="0"/>
              </a:rPr>
              <a:t>Phonics (teaching of Reading and Writing) </a:t>
            </a:r>
          </a:p>
          <a:p>
            <a:pPr marL="285750" indent="-285750">
              <a:buFont typeface="Arial" panose="020B0604020202020204" pitchFamily="34" charset="0"/>
              <a:buChar char="•"/>
            </a:pPr>
            <a:r>
              <a:rPr lang="en-GB" altLang="en-US" dirty="0">
                <a:latin typeface="Museo Sans 100" panose="02000000000000000000" pitchFamily="50" charset="0"/>
              </a:rPr>
              <a:t>Carpet time – Literacy (including Talk4Writing)/Topic based</a:t>
            </a:r>
          </a:p>
          <a:p>
            <a:pPr marL="285750" indent="-285750">
              <a:buFont typeface="Arial" panose="020B0604020202020204" pitchFamily="34" charset="0"/>
              <a:buChar char="•"/>
            </a:pPr>
            <a:r>
              <a:rPr lang="en-GB" altLang="en-US" dirty="0">
                <a:latin typeface="Museo Sans 100" panose="02000000000000000000" pitchFamily="50" charset="0"/>
              </a:rPr>
              <a:t>Child Initiated Learning  (CIL)  (snack available – milk/water fruit and vegetables)</a:t>
            </a:r>
          </a:p>
          <a:p>
            <a:pPr marL="285750" indent="-285750">
              <a:buFont typeface="Arial" panose="020B0604020202020204" pitchFamily="34" charset="0"/>
              <a:buChar char="•"/>
            </a:pPr>
            <a:endParaRPr lang="en-GB" altLang="en-US" dirty="0">
              <a:latin typeface="Museo Sans 100" panose="02000000000000000000" pitchFamily="50" charset="0"/>
            </a:endParaRPr>
          </a:p>
          <a:p>
            <a:r>
              <a:rPr lang="en-GB" altLang="en-US" b="1" dirty="0">
                <a:solidFill>
                  <a:srgbClr val="4E9D2D"/>
                </a:solidFill>
                <a:latin typeface="Museo Sans 100" panose="02000000000000000000" pitchFamily="50" charset="0"/>
              </a:rPr>
              <a:t>Afternoon</a:t>
            </a:r>
          </a:p>
          <a:p>
            <a:pPr marL="285750" indent="-285750">
              <a:buFont typeface="Arial" panose="020B0604020202020204" pitchFamily="34" charset="0"/>
              <a:buChar char="•"/>
            </a:pPr>
            <a:r>
              <a:rPr lang="en-GB" altLang="en-US" dirty="0">
                <a:latin typeface="Museo Sans 100" panose="02000000000000000000" pitchFamily="50" charset="0"/>
              </a:rPr>
              <a:t>Carpet time – Maths</a:t>
            </a:r>
          </a:p>
          <a:p>
            <a:pPr marL="285750" indent="-285750">
              <a:buFont typeface="Arial" panose="020B0604020202020204" pitchFamily="34" charset="0"/>
              <a:buChar char="•"/>
            </a:pPr>
            <a:r>
              <a:rPr lang="en-GB" altLang="en-US" dirty="0">
                <a:latin typeface="Museo Sans 100" panose="02000000000000000000" pitchFamily="50" charset="0"/>
              </a:rPr>
              <a:t>Child Initiated Learning  (CIL)</a:t>
            </a:r>
          </a:p>
          <a:p>
            <a:pPr marL="285750" indent="-285750">
              <a:buFont typeface="Arial" panose="020B0604020202020204" pitchFamily="34" charset="0"/>
              <a:buChar char="•"/>
            </a:pPr>
            <a:r>
              <a:rPr lang="en-GB" altLang="en-US" dirty="0">
                <a:latin typeface="Museo Sans 100" panose="02000000000000000000" pitchFamily="50" charset="0"/>
              </a:rPr>
              <a:t>Helicopter Stories/Story-time</a:t>
            </a:r>
          </a:p>
          <a:p>
            <a:pPr marL="285750" indent="-285750">
              <a:buFont typeface="Arial" panose="020B0604020202020204" pitchFamily="34" charset="0"/>
              <a:buChar char="•"/>
            </a:pPr>
            <a:endParaRPr lang="en-GB" altLang="en-US" dirty="0">
              <a:latin typeface="Museo Sans 100" panose="02000000000000000000" pitchFamily="50" charset="0"/>
            </a:endParaRPr>
          </a:p>
          <a:p>
            <a:r>
              <a:rPr lang="en-GB" altLang="en-US" dirty="0">
                <a:latin typeface="Museo Sans 100" panose="02000000000000000000" pitchFamily="50" charset="0"/>
              </a:rPr>
              <a:t>Children will take part in adult-directed activities as part of their daily focused teaching, and adults will do this during CIL, so that it follows your child’s interests.  </a:t>
            </a:r>
          </a:p>
          <a:p>
            <a:r>
              <a:rPr lang="en-GB" altLang="en-US" dirty="0">
                <a:latin typeface="Museo Sans 100" panose="02000000000000000000" pitchFamily="50" charset="0"/>
              </a:rPr>
              <a:t>We will aim to listen to your child read individually each week (by the Class Teacher or TA). </a:t>
            </a:r>
          </a:p>
          <a:p>
            <a:r>
              <a:rPr lang="en-GB" altLang="en-US" dirty="0">
                <a:latin typeface="Museo Sans 100" panose="02000000000000000000" pitchFamily="50" charset="0"/>
              </a:rPr>
              <a:t>Please ensure your child attends school punctually at the start of the day, and is collected promptly. This can be an anxious time for children!</a:t>
            </a:r>
          </a:p>
        </p:txBody>
      </p:sp>
    </p:spTree>
    <p:extLst>
      <p:ext uri="{BB962C8B-B14F-4D97-AF65-F5344CB8AC3E}">
        <p14:creationId xmlns:p14="http://schemas.microsoft.com/office/powerpoint/2010/main" val="212194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6140"/>
          </a:xfrm>
        </p:spPr>
        <p:txBody>
          <a:bodyPr/>
          <a:lstStyle/>
          <a:p>
            <a:r>
              <a:rPr lang="en-GB" b="1" dirty="0">
                <a:solidFill>
                  <a:srgbClr val="49773B"/>
                </a:solidFill>
                <a:latin typeface="Museo Sans 500" panose="02000000000000000000" pitchFamily="50" charset="0"/>
              </a:rPr>
              <a:t>Reading</a:t>
            </a:r>
          </a:p>
        </p:txBody>
      </p:sp>
      <p:sp>
        <p:nvSpPr>
          <p:cNvPr id="3" name="Content Placeholder 2"/>
          <p:cNvSpPr>
            <a:spLocks noGrp="1"/>
          </p:cNvSpPr>
          <p:nvPr>
            <p:ph idx="1"/>
          </p:nvPr>
        </p:nvSpPr>
        <p:spPr>
          <a:xfrm>
            <a:off x="513110" y="1522900"/>
            <a:ext cx="8596668" cy="4917966"/>
          </a:xfrm>
        </p:spPr>
        <p:txBody>
          <a:bodyPr>
            <a:normAutofit fontScale="85000" lnSpcReduction="20000"/>
          </a:bodyPr>
          <a:lstStyle/>
          <a:p>
            <a:pPr>
              <a:buFont typeface="Arial" pitchFamily="34" charset="0"/>
              <a:buChar char="•"/>
            </a:pPr>
            <a:r>
              <a:rPr lang="en-GB" dirty="0">
                <a:solidFill>
                  <a:schemeClr val="tx1"/>
                </a:solidFill>
                <a:latin typeface="Museo Sans 100" panose="02000000000000000000"/>
              </a:rPr>
              <a:t>Develops a love of </a:t>
            </a:r>
            <a:r>
              <a:rPr lang="en-GB" dirty="0">
                <a:latin typeface="Museo Sans 100" panose="02000000000000000000"/>
              </a:rPr>
              <a:t>reading</a:t>
            </a:r>
            <a:endParaRPr lang="en-GB" dirty="0">
              <a:solidFill>
                <a:schemeClr val="tx1"/>
              </a:solidFill>
              <a:latin typeface="Museo Sans 100" panose="02000000000000000000"/>
            </a:endParaRPr>
          </a:p>
          <a:p>
            <a:pPr>
              <a:buFont typeface="Arial" pitchFamily="34" charset="0"/>
              <a:buChar char="•"/>
            </a:pPr>
            <a:r>
              <a:rPr lang="en-GB" dirty="0">
                <a:solidFill>
                  <a:schemeClr val="tx1"/>
                </a:solidFill>
                <a:latin typeface="Museo Sans 100" panose="02000000000000000000"/>
              </a:rPr>
              <a:t>Part of a bedtime routine</a:t>
            </a:r>
          </a:p>
          <a:p>
            <a:pPr>
              <a:buFont typeface="Arial" pitchFamily="34" charset="0"/>
              <a:buChar char="•"/>
            </a:pPr>
            <a:r>
              <a:rPr lang="en-GB" dirty="0">
                <a:solidFill>
                  <a:schemeClr val="tx1"/>
                </a:solidFill>
                <a:latin typeface="Museo Sans 100" panose="02000000000000000000"/>
              </a:rPr>
              <a:t>Encourage stories at all times of the day</a:t>
            </a:r>
          </a:p>
          <a:p>
            <a:pPr>
              <a:buFont typeface="Arial" pitchFamily="34" charset="0"/>
              <a:buChar char="•"/>
            </a:pPr>
            <a:r>
              <a:rPr lang="en-GB" dirty="0">
                <a:solidFill>
                  <a:schemeClr val="tx1"/>
                </a:solidFill>
                <a:latin typeface="Museo Sans 100" panose="02000000000000000000"/>
              </a:rPr>
              <a:t>Model reading enjoyment yourselves</a:t>
            </a:r>
          </a:p>
          <a:p>
            <a:pPr>
              <a:buFont typeface="Arial" pitchFamily="34" charset="0"/>
              <a:buChar char="•"/>
            </a:pPr>
            <a:r>
              <a:rPr lang="en-GB" dirty="0">
                <a:solidFill>
                  <a:schemeClr val="tx1"/>
                </a:solidFill>
                <a:latin typeface="Museo Sans 100" panose="02000000000000000000"/>
              </a:rPr>
              <a:t>Role models of all genders and ages would be great</a:t>
            </a:r>
          </a:p>
          <a:p>
            <a:pPr>
              <a:buFont typeface="Arial" pitchFamily="34" charset="0"/>
              <a:buChar char="•"/>
            </a:pPr>
            <a:r>
              <a:rPr lang="en-GB" dirty="0">
                <a:solidFill>
                  <a:schemeClr val="tx1"/>
                </a:solidFill>
                <a:latin typeface="Museo Sans 100" panose="02000000000000000000"/>
              </a:rPr>
              <a:t>Join a library and make time to borrow books</a:t>
            </a:r>
          </a:p>
          <a:p>
            <a:pPr>
              <a:buFont typeface="Arial" pitchFamily="34" charset="0"/>
              <a:buChar char="•"/>
            </a:pPr>
            <a:endParaRPr lang="en-GB" dirty="0">
              <a:solidFill>
                <a:schemeClr val="tx1"/>
              </a:solidFill>
              <a:latin typeface="Museo Sans 100" panose="02000000000000000000"/>
            </a:endParaRPr>
          </a:p>
          <a:p>
            <a:pPr>
              <a:buFont typeface="Arial" pitchFamily="34" charset="0"/>
              <a:buChar char="•"/>
            </a:pPr>
            <a:r>
              <a:rPr lang="en-GB" dirty="0">
                <a:solidFill>
                  <a:schemeClr val="tx1"/>
                </a:solidFill>
                <a:latin typeface="Museo Sans 100" panose="02000000000000000000"/>
              </a:rPr>
              <a:t>Phonics Parents Workshop:</a:t>
            </a:r>
          </a:p>
          <a:p>
            <a:pPr marL="0" indent="0" algn="ctr">
              <a:buNone/>
            </a:pPr>
            <a:r>
              <a:rPr lang="en-GB" b="1" dirty="0">
                <a:solidFill>
                  <a:schemeClr val="tx1"/>
                </a:solidFill>
                <a:latin typeface="Museo Sans 100" panose="02000000000000000000"/>
              </a:rPr>
              <a:t>Autumn Term- date TBC</a:t>
            </a:r>
          </a:p>
          <a:p>
            <a:pPr marL="0" indent="0" algn="ctr">
              <a:buNone/>
            </a:pPr>
            <a:endParaRPr lang="en-GB" b="1" dirty="0">
              <a:latin typeface="Museo Sans 100" panose="02000000000000000000"/>
            </a:endParaRPr>
          </a:p>
          <a:p>
            <a:pPr marL="0" indent="0" algn="ctr">
              <a:buNone/>
            </a:pPr>
            <a:r>
              <a:rPr lang="en-GB" b="1" dirty="0">
                <a:latin typeface="Museo Sans 100" panose="02000000000000000000"/>
              </a:rPr>
              <a:t>Take a look at:  </a:t>
            </a:r>
            <a:r>
              <a:rPr lang="en-GB" b="1" dirty="0">
                <a:latin typeface="Museo Sans 100" panose="02000000000000000000"/>
                <a:hlinkClick r:id="rId3"/>
              </a:rPr>
              <a:t>http://www.ruthmiskin.com/en/resources/sound-pronunciation-guide/</a:t>
            </a:r>
            <a:r>
              <a:rPr lang="en-GB" b="1" dirty="0">
                <a:latin typeface="Museo Sans 100" panose="02000000000000000000"/>
              </a:rPr>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4692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49773B"/>
                </a:solidFill>
                <a:latin typeface="Museo Sans 500" panose="02000000000000000000" pitchFamily="50" charset="0"/>
              </a:rPr>
              <a:t>Mud, mud glorious mud</a:t>
            </a:r>
          </a:p>
        </p:txBody>
      </p:sp>
      <p:sp>
        <p:nvSpPr>
          <p:cNvPr id="4" name="Rectangle 3"/>
          <p:cNvSpPr/>
          <p:nvPr/>
        </p:nvSpPr>
        <p:spPr>
          <a:xfrm>
            <a:off x="719403" y="1542137"/>
            <a:ext cx="8773389" cy="923330"/>
          </a:xfrm>
          <a:prstGeom prst="rect">
            <a:avLst/>
          </a:prstGeom>
        </p:spPr>
        <p:txBody>
          <a:bodyPr wrap="square">
            <a:spAutoFit/>
          </a:bodyPr>
          <a:lstStyle/>
          <a:p>
            <a:r>
              <a:rPr lang="en-GB" i="1" dirty="0">
                <a:latin typeface="Museo Sans 100" panose="02000000000000000000" pitchFamily="50" charset="0"/>
              </a:rPr>
              <a:t>“So let your child be a child. Dirt is good. </a:t>
            </a:r>
            <a:r>
              <a:rPr lang="en-GB" b="1" i="1" dirty="0">
                <a:latin typeface="Museo Sans 100" panose="02000000000000000000" pitchFamily="50" charset="0"/>
              </a:rPr>
              <a:t>If your child isn’t coming in dirty every day, they’re not doing their job. </a:t>
            </a:r>
            <a:r>
              <a:rPr lang="en-GB" i="1" dirty="0">
                <a:latin typeface="Museo Sans 100" panose="02000000000000000000" pitchFamily="50" charset="0"/>
              </a:rPr>
              <a:t>They’re not building their immunological army. So it’s terribly important.”</a:t>
            </a:r>
            <a:endParaRPr lang="en-GB" dirty="0">
              <a:latin typeface="Museo Sans 100" panose="02000000000000000000" pitchFamily="50"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682" y="2575338"/>
            <a:ext cx="5446018" cy="30633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603" y="2676031"/>
            <a:ext cx="2938197" cy="2938197"/>
          </a:xfrm>
          <a:prstGeom prst="rect">
            <a:avLst/>
          </a:prstGeom>
        </p:spPr>
      </p:pic>
    </p:spTree>
    <p:extLst>
      <p:ext uri="{BB962C8B-B14F-4D97-AF65-F5344CB8AC3E}">
        <p14:creationId xmlns:p14="http://schemas.microsoft.com/office/powerpoint/2010/main" val="250582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What does my child need to bring?</a:t>
            </a:r>
          </a:p>
        </p:txBody>
      </p:sp>
      <p:sp>
        <p:nvSpPr>
          <p:cNvPr id="3" name="Rectangle 2"/>
          <p:cNvSpPr/>
          <p:nvPr/>
        </p:nvSpPr>
        <p:spPr>
          <a:xfrm>
            <a:off x="662094" y="1690688"/>
            <a:ext cx="9399921" cy="4678204"/>
          </a:xfrm>
          <a:prstGeom prst="rect">
            <a:avLst/>
          </a:prstGeom>
        </p:spPr>
        <p:txBody>
          <a:bodyPr wrap="square">
            <a:spAutoFit/>
          </a:bodyPr>
          <a:lstStyle/>
          <a:p>
            <a:pPr marL="285750" indent="-285750">
              <a:spcBef>
                <a:spcPct val="0"/>
              </a:spcBef>
              <a:buFont typeface="Arial" panose="020B0604020202020204" pitchFamily="34" charset="0"/>
              <a:buChar char="•"/>
            </a:pPr>
            <a:r>
              <a:rPr lang="en-GB" altLang="en-US" sz="2000" dirty="0">
                <a:latin typeface="Museo Sans 100" panose="02000000000000000000" pitchFamily="50" charset="0"/>
              </a:rPr>
              <a:t>Book bag (Reading record and reading book)</a:t>
            </a:r>
          </a:p>
          <a:p>
            <a:pPr>
              <a:spcBef>
                <a:spcPct val="0"/>
              </a:spcBef>
            </a:pPr>
            <a:endParaRPr lang="en-GB" altLang="en-US" sz="2000" dirty="0">
              <a:latin typeface="Museo Sans 100" panose="02000000000000000000" pitchFamily="50" charset="0"/>
            </a:endParaRPr>
          </a:p>
          <a:p>
            <a:pPr marL="285750" indent="-285750">
              <a:spcBef>
                <a:spcPct val="0"/>
              </a:spcBef>
              <a:buFont typeface="Arial" panose="020B0604020202020204" pitchFamily="34" charset="0"/>
              <a:buChar char="•"/>
            </a:pPr>
            <a:r>
              <a:rPr lang="en-GB" altLang="en-US" sz="2000" dirty="0">
                <a:latin typeface="Museo Sans 100" panose="02000000000000000000" pitchFamily="50" charset="0"/>
              </a:rPr>
              <a:t>Water bottle</a:t>
            </a:r>
          </a:p>
          <a:p>
            <a:pPr marL="285750" indent="-285750">
              <a:spcBef>
                <a:spcPct val="0"/>
              </a:spcBef>
              <a:buFont typeface="Arial" panose="020B0604020202020204" pitchFamily="34" charset="0"/>
              <a:buChar char="•"/>
            </a:pPr>
            <a:endParaRPr lang="en-GB" altLang="en-US" sz="2000" dirty="0">
              <a:latin typeface="Museo Sans 100" panose="02000000000000000000" pitchFamily="50" charset="0"/>
            </a:endParaRPr>
          </a:p>
          <a:p>
            <a:pPr marL="285750" indent="-285750">
              <a:spcBef>
                <a:spcPct val="0"/>
              </a:spcBef>
              <a:buFont typeface="Arial" panose="020B0604020202020204" pitchFamily="34" charset="0"/>
              <a:buChar char="•"/>
            </a:pPr>
            <a:r>
              <a:rPr lang="en-GB" altLang="en-US" sz="2000" dirty="0">
                <a:latin typeface="Museo Sans 100" panose="02000000000000000000" pitchFamily="50" charset="0"/>
              </a:rPr>
              <a:t>Appropriate clothing for weather </a:t>
            </a:r>
          </a:p>
          <a:p>
            <a:pPr marL="285750" indent="-285750">
              <a:spcBef>
                <a:spcPct val="0"/>
              </a:spcBef>
              <a:buFont typeface="Arial" panose="020B0604020202020204" pitchFamily="34" charset="0"/>
              <a:buChar char="•"/>
            </a:pPr>
            <a:endParaRPr lang="en-GB" altLang="en-US" sz="2000" dirty="0">
              <a:latin typeface="Museo Sans 100" panose="02000000000000000000" pitchFamily="50" charset="0"/>
            </a:endParaRPr>
          </a:p>
          <a:p>
            <a:pPr marL="285750" indent="-285750">
              <a:spcBef>
                <a:spcPct val="0"/>
              </a:spcBef>
              <a:buFont typeface="Arial" panose="020B0604020202020204" pitchFamily="34" charset="0"/>
              <a:buChar char="•"/>
            </a:pPr>
            <a:r>
              <a:rPr lang="en-GB" altLang="en-US" sz="2000" dirty="0">
                <a:latin typeface="Museo Sans 100" panose="02000000000000000000" pitchFamily="50" charset="0"/>
              </a:rPr>
              <a:t>Wellie boots to be kept at school (if possible)</a:t>
            </a:r>
          </a:p>
          <a:p>
            <a:pPr marL="285750" indent="-285750">
              <a:spcBef>
                <a:spcPct val="0"/>
              </a:spcBef>
              <a:buFont typeface="Arial" panose="020B0604020202020204" pitchFamily="34" charset="0"/>
              <a:buChar char="•"/>
            </a:pPr>
            <a:endParaRPr lang="en-GB" altLang="en-US" sz="2000" dirty="0">
              <a:latin typeface="Museo Sans 100" panose="02000000000000000000" pitchFamily="50" charset="0"/>
            </a:endParaRPr>
          </a:p>
          <a:p>
            <a:pPr marL="285750" indent="-285750">
              <a:spcBef>
                <a:spcPct val="0"/>
              </a:spcBef>
              <a:buFont typeface="Arial" panose="020B0604020202020204" pitchFamily="34" charset="0"/>
              <a:buChar char="•"/>
            </a:pPr>
            <a:r>
              <a:rPr lang="en-GB" altLang="en-US" sz="2000" dirty="0">
                <a:latin typeface="Museo Sans 100" panose="02000000000000000000" pitchFamily="50" charset="0"/>
              </a:rPr>
              <a:t>PE kit with coloured t-shirt (linked to house name)</a:t>
            </a:r>
          </a:p>
          <a:p>
            <a:pPr>
              <a:spcBef>
                <a:spcPct val="0"/>
              </a:spcBef>
            </a:pPr>
            <a:endParaRPr lang="en-GB" altLang="en-US" sz="2000" dirty="0">
              <a:latin typeface="Museo Sans 100" panose="02000000000000000000" pitchFamily="50" charset="0"/>
            </a:endParaRPr>
          </a:p>
          <a:p>
            <a:pPr>
              <a:spcBef>
                <a:spcPct val="0"/>
              </a:spcBef>
            </a:pPr>
            <a:r>
              <a:rPr lang="en-GB" altLang="en-US" sz="2000" b="1" u="sng" dirty="0">
                <a:latin typeface="Museo Sans 100" panose="02000000000000000000" pitchFamily="50" charset="0"/>
              </a:rPr>
              <a:t>Please do not let your child bring in toys or personal belongings unless we specifically ask!</a:t>
            </a:r>
          </a:p>
          <a:p>
            <a:pPr>
              <a:spcBef>
                <a:spcPct val="0"/>
              </a:spcBef>
            </a:pPr>
            <a:endParaRPr lang="en-GB" altLang="en-US" sz="2000" b="1" u="sng" dirty="0">
              <a:latin typeface="Museo Sans 100" panose="02000000000000000000" pitchFamily="50" charset="0"/>
            </a:endParaRPr>
          </a:p>
          <a:p>
            <a:pPr>
              <a:spcBef>
                <a:spcPct val="0"/>
              </a:spcBef>
            </a:pPr>
            <a:r>
              <a:rPr lang="en-GB" altLang="en-US" sz="2000" b="1" u="sng" dirty="0">
                <a:latin typeface="Museo Sans 100" panose="02000000000000000000" pitchFamily="50" charset="0"/>
              </a:rPr>
              <a:t>Please ensure EVERYTHING is named!</a:t>
            </a:r>
          </a:p>
          <a:p>
            <a:pPr marL="285750" indent="-285750">
              <a:spcBef>
                <a:spcPct val="0"/>
              </a:spcBef>
              <a:buFont typeface="Arial" panose="020B0604020202020204" pitchFamily="34" charset="0"/>
              <a:buChar char="•"/>
            </a:pPr>
            <a:endParaRPr lang="en-GB" altLang="en-US" dirty="0">
              <a:latin typeface="Museo Sans 100" panose="02000000000000000000" pitchFamily="50" charset="0"/>
            </a:endParaRPr>
          </a:p>
        </p:txBody>
      </p:sp>
    </p:spTree>
    <p:extLst>
      <p:ext uri="{BB962C8B-B14F-4D97-AF65-F5344CB8AC3E}">
        <p14:creationId xmlns:p14="http://schemas.microsoft.com/office/powerpoint/2010/main" val="2802825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Parents/Carers as Partners</a:t>
            </a:r>
          </a:p>
        </p:txBody>
      </p:sp>
      <p:sp>
        <p:nvSpPr>
          <p:cNvPr id="3" name="Rectangle 2"/>
          <p:cNvSpPr/>
          <p:nvPr/>
        </p:nvSpPr>
        <p:spPr>
          <a:xfrm>
            <a:off x="570654" y="1705451"/>
            <a:ext cx="9399921" cy="3170099"/>
          </a:xfrm>
          <a:prstGeom prst="rect">
            <a:avLst/>
          </a:prstGeom>
        </p:spPr>
        <p:txBody>
          <a:bodyPr wrap="square">
            <a:spAutoFit/>
          </a:bodyPr>
          <a:lstStyle/>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Important to communicate</a:t>
            </a:r>
            <a:r>
              <a:rPr lang="en-GB" sz="2000" dirty="0">
                <a:latin typeface="Museo Sans 100" panose="02000000000000000000" pitchFamily="50" charset="0"/>
              </a:rPr>
              <a:t> – About anything we may need to know.</a:t>
            </a:r>
          </a:p>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Reading </a:t>
            </a:r>
            <a:r>
              <a:rPr lang="en-GB" sz="2000" dirty="0">
                <a:latin typeface="Museo Sans 100" panose="02000000000000000000" pitchFamily="50" charset="0"/>
              </a:rPr>
              <a:t>– Daily with your child.</a:t>
            </a:r>
          </a:p>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Learning Journal </a:t>
            </a:r>
            <a:r>
              <a:rPr lang="en-GB" sz="2000" dirty="0">
                <a:latin typeface="Museo Sans 100" panose="02000000000000000000" pitchFamily="50" charset="0"/>
              </a:rPr>
              <a:t>– Tapestry. </a:t>
            </a:r>
          </a:p>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Home Learning </a:t>
            </a:r>
            <a:r>
              <a:rPr lang="en-GB" sz="2000" dirty="0">
                <a:latin typeface="Museo Sans 100" panose="02000000000000000000" pitchFamily="50" charset="0"/>
              </a:rPr>
              <a:t>– Reading scheme books and Phonic flashcards will come home.</a:t>
            </a:r>
          </a:p>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Regular events </a:t>
            </a:r>
            <a:r>
              <a:rPr lang="en-GB" sz="2000" b="1" dirty="0">
                <a:latin typeface="Museo Sans 100" panose="02000000000000000000" pitchFamily="50" charset="0"/>
              </a:rPr>
              <a:t>–</a:t>
            </a:r>
            <a:r>
              <a:rPr lang="en-GB" sz="2000" b="1" dirty="0">
                <a:solidFill>
                  <a:srgbClr val="4E9D2D"/>
                </a:solidFill>
                <a:latin typeface="Museo Sans 100" panose="02000000000000000000" pitchFamily="50" charset="0"/>
              </a:rPr>
              <a:t> </a:t>
            </a:r>
            <a:r>
              <a:rPr lang="en-GB" sz="2000" dirty="0">
                <a:latin typeface="Museo Sans 100" panose="02000000000000000000" pitchFamily="50" charset="0"/>
              </a:rPr>
              <a:t>throughout the year parents are invited into school – parent workshops, ‘Stay and Play’, open evenings and events such as the Christmas Play and Sports Day. </a:t>
            </a:r>
          </a:p>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Volunteers</a:t>
            </a:r>
            <a:endParaRPr lang="en-GB" sz="2000" dirty="0">
              <a:latin typeface="Museo Sans 100" panose="02000000000000000000" pitchFamily="50" charset="0"/>
            </a:endParaRPr>
          </a:p>
          <a:p>
            <a:pPr marL="285750" indent="-285750">
              <a:buFont typeface="Arial" panose="020B0604020202020204" pitchFamily="34" charset="0"/>
              <a:buChar char="•"/>
              <a:defRPr/>
            </a:pPr>
            <a:r>
              <a:rPr lang="en-GB" sz="2000" b="1" dirty="0">
                <a:solidFill>
                  <a:srgbClr val="4E9D2D"/>
                </a:solidFill>
                <a:latin typeface="Museo Sans 100" panose="02000000000000000000" pitchFamily="50" charset="0"/>
              </a:rPr>
              <a:t>PTA </a:t>
            </a:r>
            <a:endParaRPr lang="en-GB" altLang="en-US" sz="2000" b="1" dirty="0">
              <a:solidFill>
                <a:srgbClr val="4E9D2D"/>
              </a:solidFill>
              <a:latin typeface="Museo Sans 100" panose="02000000000000000000" pitchFamily="50" charset="0"/>
            </a:endParaRPr>
          </a:p>
        </p:txBody>
      </p:sp>
    </p:spTree>
    <p:extLst>
      <p:ext uri="{BB962C8B-B14F-4D97-AF65-F5344CB8AC3E}">
        <p14:creationId xmlns:p14="http://schemas.microsoft.com/office/powerpoint/2010/main" val="42768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Questions?</a:t>
            </a:r>
          </a:p>
        </p:txBody>
      </p:sp>
    </p:spTree>
    <p:extLst>
      <p:ext uri="{BB962C8B-B14F-4D97-AF65-F5344CB8AC3E}">
        <p14:creationId xmlns:p14="http://schemas.microsoft.com/office/powerpoint/2010/main" val="71302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2952"/>
            <a:ext cx="8596668" cy="1320800"/>
          </a:xfrm>
        </p:spPr>
        <p:txBody>
          <a:bodyPr>
            <a:normAutofit/>
          </a:bodyPr>
          <a:lstStyle/>
          <a:p>
            <a:r>
              <a:rPr lang="en-GB" b="1" dirty="0">
                <a:solidFill>
                  <a:srgbClr val="49773B"/>
                </a:solidFill>
                <a:latin typeface="Museo Sans 500" panose="02000000000000000000" pitchFamily="50" charset="0"/>
              </a:rPr>
              <a:t>What’s in your pack?</a:t>
            </a:r>
          </a:p>
        </p:txBody>
      </p:sp>
      <p:sp>
        <p:nvSpPr>
          <p:cNvPr id="11" name="TextBox 10"/>
          <p:cNvSpPr txBox="1"/>
          <p:nvPr/>
        </p:nvSpPr>
        <p:spPr>
          <a:xfrm>
            <a:off x="561250" y="1373949"/>
            <a:ext cx="8439875" cy="4524315"/>
          </a:xfrm>
          <a:prstGeom prst="rect">
            <a:avLst/>
          </a:prstGeom>
          <a:noFill/>
        </p:spPr>
        <p:txBody>
          <a:bodyPr wrap="square" rtlCol="0">
            <a:spAutoFit/>
          </a:bodyPr>
          <a:lstStyle/>
          <a:p>
            <a:pPr marL="342900" indent="-342900">
              <a:spcBef>
                <a:spcPct val="0"/>
              </a:spcBef>
              <a:buFontTx/>
              <a:buAutoNum type="arabicPeriod"/>
            </a:pPr>
            <a:r>
              <a:rPr lang="en-GB" altLang="en-US" dirty="0">
                <a:latin typeface="Museo Sans 100" panose="02000000000000000000" pitchFamily="50" charset="0"/>
              </a:rPr>
              <a:t>Class Name and House group letter- </a:t>
            </a:r>
            <a:r>
              <a:rPr lang="en-GB" altLang="en-US" dirty="0">
                <a:highlight>
                  <a:srgbClr val="FFFF00"/>
                </a:highlight>
                <a:latin typeface="Museo Sans 100" panose="02000000000000000000" pitchFamily="50" charset="0"/>
              </a:rPr>
              <a:t>this will be sent out later this term</a:t>
            </a:r>
          </a:p>
          <a:p>
            <a:pPr marL="342900" indent="-342900">
              <a:spcBef>
                <a:spcPct val="0"/>
              </a:spcBef>
              <a:buAutoNum type="arabicPeriod"/>
            </a:pPr>
            <a:r>
              <a:rPr lang="en-GB" altLang="en-US" dirty="0">
                <a:latin typeface="Museo Sans 100" panose="02000000000000000000" pitchFamily="50" charset="0"/>
              </a:rPr>
              <a:t>Admissions Form</a:t>
            </a:r>
          </a:p>
          <a:p>
            <a:pPr marL="342900" indent="-342900">
              <a:spcBef>
                <a:spcPct val="0"/>
              </a:spcBef>
              <a:buFontTx/>
              <a:buAutoNum type="arabicPeriod"/>
            </a:pPr>
            <a:r>
              <a:rPr lang="en-GB" altLang="en-US" dirty="0">
                <a:latin typeface="Museo Sans 100" panose="02000000000000000000" pitchFamily="50" charset="0"/>
              </a:rPr>
              <a:t>Pupil Premium/Free School Meal registration form</a:t>
            </a:r>
          </a:p>
          <a:p>
            <a:pPr marL="342900" indent="-342900">
              <a:spcBef>
                <a:spcPct val="0"/>
              </a:spcBef>
              <a:buAutoNum type="arabicPeriod"/>
            </a:pPr>
            <a:r>
              <a:rPr lang="en-GB" altLang="en-US" dirty="0">
                <a:latin typeface="Museo Sans 100" panose="02000000000000000000" pitchFamily="50" charset="0"/>
              </a:rPr>
              <a:t>EYFS Parent Handbook</a:t>
            </a:r>
          </a:p>
          <a:p>
            <a:pPr marL="342900" indent="-342900">
              <a:spcBef>
                <a:spcPct val="0"/>
              </a:spcBef>
              <a:buFontTx/>
              <a:buAutoNum type="arabicPeriod"/>
            </a:pPr>
            <a:r>
              <a:rPr lang="en-GB" altLang="en-US" dirty="0">
                <a:latin typeface="Museo Sans 100" panose="02000000000000000000" pitchFamily="50" charset="0"/>
              </a:rPr>
              <a:t>Consent Form Booklet</a:t>
            </a:r>
          </a:p>
          <a:p>
            <a:pPr marL="342900" indent="-342900">
              <a:spcBef>
                <a:spcPct val="0"/>
              </a:spcBef>
              <a:buFontTx/>
              <a:buAutoNum type="arabicPeriod"/>
            </a:pPr>
            <a:r>
              <a:rPr lang="en-GB" altLang="en-US" dirty="0">
                <a:latin typeface="Museo Sans 100" panose="02000000000000000000" pitchFamily="50" charset="0"/>
              </a:rPr>
              <a:t>Collecting your child permission form</a:t>
            </a:r>
          </a:p>
          <a:p>
            <a:pPr marL="342900" indent="-342900">
              <a:spcBef>
                <a:spcPct val="0"/>
              </a:spcBef>
              <a:buFontTx/>
              <a:buAutoNum type="arabicPeriod"/>
            </a:pPr>
            <a:r>
              <a:rPr lang="en-GB" altLang="en-US" dirty="0">
                <a:latin typeface="Museo Sans 100" panose="02000000000000000000" pitchFamily="50" charset="0"/>
              </a:rPr>
              <a:t>‘What to expect when’ – Early Years outcome expectations</a:t>
            </a:r>
          </a:p>
          <a:p>
            <a:pPr marL="342900" indent="-342900">
              <a:spcBef>
                <a:spcPct val="0"/>
              </a:spcBef>
              <a:buAutoNum type="arabicPeriod"/>
            </a:pPr>
            <a:r>
              <a:rPr lang="en-GB" altLang="en-US" dirty="0">
                <a:latin typeface="Museo Sans 100" panose="02000000000000000000" pitchFamily="50" charset="0"/>
              </a:rPr>
              <a:t>Early Learning Goals – Expected Standards</a:t>
            </a:r>
          </a:p>
          <a:p>
            <a:pPr marL="342900" indent="-342900">
              <a:spcBef>
                <a:spcPct val="0"/>
              </a:spcBef>
              <a:buAutoNum type="arabicPeriod"/>
            </a:pPr>
            <a:r>
              <a:rPr lang="en-GB" altLang="en-US" dirty="0">
                <a:latin typeface="Museo Sans 100" panose="02000000000000000000" pitchFamily="50" charset="0"/>
              </a:rPr>
              <a:t>Year R Curriculum Overview 2020/2021</a:t>
            </a:r>
          </a:p>
          <a:p>
            <a:pPr marL="342900" indent="-342900">
              <a:spcBef>
                <a:spcPct val="0"/>
              </a:spcBef>
              <a:buFontTx/>
              <a:buAutoNum type="arabicPeriod"/>
            </a:pPr>
            <a:r>
              <a:rPr lang="en-GB" altLang="en-US" dirty="0">
                <a:latin typeface="Museo Sans 100" panose="02000000000000000000" pitchFamily="50" charset="0"/>
              </a:rPr>
              <a:t>Busy Living Parent Handbook</a:t>
            </a:r>
          </a:p>
          <a:p>
            <a:pPr marL="342900" indent="-342900">
              <a:spcBef>
                <a:spcPct val="0"/>
              </a:spcBef>
              <a:buFontTx/>
              <a:buAutoNum type="arabicPeriod"/>
            </a:pPr>
            <a:r>
              <a:rPr lang="en-GB" altLang="en-US" dirty="0">
                <a:latin typeface="Museo Sans 100" panose="02000000000000000000" pitchFamily="50" charset="0"/>
              </a:rPr>
              <a:t>Herts Catering Limited Menu</a:t>
            </a:r>
          </a:p>
          <a:p>
            <a:pPr marL="342900" indent="-342900">
              <a:spcBef>
                <a:spcPct val="0"/>
              </a:spcBef>
              <a:buFontTx/>
              <a:buAutoNum type="arabicPeriod"/>
            </a:pPr>
            <a:r>
              <a:rPr lang="en-GB" altLang="en-US" dirty="0">
                <a:latin typeface="Museo Sans 100" panose="02000000000000000000" pitchFamily="50" charset="0"/>
              </a:rPr>
              <a:t>School Milk Letter</a:t>
            </a:r>
          </a:p>
          <a:p>
            <a:pPr marL="342900" indent="-342900">
              <a:spcBef>
                <a:spcPct val="0"/>
              </a:spcBef>
              <a:buFontTx/>
              <a:buAutoNum type="arabicPeriod"/>
            </a:pPr>
            <a:r>
              <a:rPr lang="en-GB" altLang="en-US" dirty="0">
                <a:latin typeface="Museo Sans 100" panose="02000000000000000000" pitchFamily="50" charset="0"/>
              </a:rPr>
              <a:t>Term Dates</a:t>
            </a:r>
          </a:p>
          <a:p>
            <a:pPr marL="342900" indent="-342900">
              <a:spcBef>
                <a:spcPct val="0"/>
              </a:spcBef>
              <a:buFontTx/>
              <a:buAutoNum type="arabicPeriod"/>
            </a:pPr>
            <a:r>
              <a:rPr lang="en-GB" altLang="en-US" dirty="0">
                <a:latin typeface="Museo Sans 100" panose="02000000000000000000" pitchFamily="50" charset="0"/>
              </a:rPr>
              <a:t>The Road to School Poster</a:t>
            </a:r>
          </a:p>
          <a:p>
            <a:pPr marL="342900" indent="-342900">
              <a:spcBef>
                <a:spcPct val="0"/>
              </a:spcBef>
              <a:buFontTx/>
              <a:buAutoNum type="arabicPeriod"/>
            </a:pPr>
            <a:r>
              <a:rPr lang="en-GB" altLang="en-US" dirty="0">
                <a:latin typeface="Museo Sans 100" panose="02000000000000000000" pitchFamily="50" charset="0"/>
              </a:rPr>
              <a:t>Green Ridge Travel Leaflet</a:t>
            </a:r>
          </a:p>
          <a:p>
            <a:pPr marL="342900" indent="-342900">
              <a:spcBef>
                <a:spcPct val="0"/>
              </a:spcBef>
              <a:buFontTx/>
              <a:buAutoNum type="arabicPeriod"/>
            </a:pPr>
            <a:r>
              <a:rPr lang="en-GB" altLang="en-US" dirty="0">
                <a:latin typeface="Museo Sans 100" panose="02000000000000000000" pitchFamily="50" charset="0"/>
              </a:rPr>
              <a:t>Parent Evaluation Form</a:t>
            </a:r>
          </a:p>
        </p:txBody>
      </p:sp>
    </p:spTree>
    <p:extLst>
      <p:ext uri="{BB962C8B-B14F-4D97-AF65-F5344CB8AC3E}">
        <p14:creationId xmlns:p14="http://schemas.microsoft.com/office/powerpoint/2010/main" val="26830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Academy Uniform</a:t>
            </a:r>
          </a:p>
        </p:txBody>
      </p:sp>
      <p:sp>
        <p:nvSpPr>
          <p:cNvPr id="4" name="Rectangle 1"/>
          <p:cNvSpPr>
            <a:spLocks noChangeArrowheads="1"/>
          </p:cNvSpPr>
          <p:nvPr/>
        </p:nvSpPr>
        <p:spPr bwMode="auto">
          <a:xfrm>
            <a:off x="668081" y="1270000"/>
            <a:ext cx="86059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4E9D2D"/>
                </a:solidFill>
                <a:effectLst/>
                <a:latin typeface="Museo Sans 100" panose="02000000000000000000" pitchFamily="50" charset="0"/>
                <a:ea typeface="Calibri" panose="020F0502020204030204" pitchFamily="34" charset="0"/>
                <a:cs typeface="Times New Roman" panose="02020603050405020304" pitchFamily="18" charset="0"/>
              </a:rPr>
              <a:t>Which uniform should my child wear in September?</a:t>
            </a:r>
            <a:endParaRPr kumimoji="0" lang="en-GB" altLang="en-US" b="1" i="0" u="none" strike="noStrike" cap="none" normalizeH="0" baseline="0" dirty="0">
              <a:ln>
                <a:noFill/>
              </a:ln>
              <a:solidFill>
                <a:schemeClr val="tx1"/>
              </a:solidFill>
              <a:effectLst/>
              <a:latin typeface="Museo Sans 100" panose="02000000000000000000" pitchFamily="50"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rgbClr val="4E9D2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rPr>
              <a:t>Either Winter or Summer uniform is acceptable until October half term.  Winter uniform is worn from October half-term until Easter and summer uniform is worn from Easter until half-term in the autumn term.</a:t>
            </a:r>
            <a:endParaRPr kumimoji="0" lang="en-GB" altLang="en-US" b="0" i="0" u="none" strike="noStrike" cap="none" normalizeH="0" baseline="0" dirty="0">
              <a:ln>
                <a:noFill/>
              </a:ln>
              <a:solidFill>
                <a:schemeClr val="tx1"/>
              </a:solidFill>
              <a:effectLst/>
              <a:latin typeface="Museo Sans 100" panose="02000000000000000000" pitchFamily="50"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9413B420-2F3B-464D-9FA8-31A723C9BCF2}"/>
              </a:ext>
            </a:extLst>
          </p:cNvPr>
          <p:cNvGraphicFramePr>
            <a:graphicFrameLocks noGrp="1"/>
          </p:cNvGraphicFramePr>
          <p:nvPr>
            <p:extLst>
              <p:ext uri="{D42A27DB-BD31-4B8C-83A1-F6EECF244321}">
                <p14:modId xmlns:p14="http://schemas.microsoft.com/office/powerpoint/2010/main" val="1159901559"/>
              </p:ext>
            </p:extLst>
          </p:nvPr>
        </p:nvGraphicFramePr>
        <p:xfrm>
          <a:off x="1726160" y="2671545"/>
          <a:ext cx="7760739" cy="3121822"/>
        </p:xfrm>
        <a:graphic>
          <a:graphicData uri="http://schemas.openxmlformats.org/drawingml/2006/table">
            <a:tbl>
              <a:tblPr firstRow="1" firstCol="1" bandRow="1">
                <a:tableStyleId>{5C22544A-7EE6-4342-B048-85BDC9FD1C3A}</a:tableStyleId>
              </a:tblPr>
              <a:tblGrid>
                <a:gridCol w="3593732">
                  <a:extLst>
                    <a:ext uri="{9D8B030D-6E8A-4147-A177-3AD203B41FA5}">
                      <a16:colId xmlns:a16="http://schemas.microsoft.com/office/drawing/2014/main" val="585286589"/>
                    </a:ext>
                  </a:extLst>
                </a:gridCol>
                <a:gridCol w="4167007">
                  <a:extLst>
                    <a:ext uri="{9D8B030D-6E8A-4147-A177-3AD203B41FA5}">
                      <a16:colId xmlns:a16="http://schemas.microsoft.com/office/drawing/2014/main" val="2241837629"/>
                    </a:ext>
                  </a:extLst>
                </a:gridCol>
              </a:tblGrid>
              <a:tr h="226215">
                <a:tc gridSpan="2">
                  <a:txBody>
                    <a:bodyPr/>
                    <a:lstStyle/>
                    <a:p>
                      <a:pPr algn="ctr">
                        <a:lnSpc>
                          <a:spcPct val="107000"/>
                        </a:lnSpc>
                        <a:spcAft>
                          <a:spcPts val="0"/>
                        </a:spcAft>
                      </a:pPr>
                      <a:r>
                        <a:rPr lang="en-GB" sz="1600">
                          <a:solidFill>
                            <a:schemeClr val="tx1"/>
                          </a:solidFill>
                          <a:effectLst/>
                          <a:latin typeface="Museo Sans 100" panose="02000000000000000000" pitchFamily="50" charset="0"/>
                        </a:rPr>
                        <a:t>Winter Uniform</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n-GB"/>
                    </a:p>
                  </a:txBody>
                  <a:tcPr/>
                </a:tc>
                <a:extLst>
                  <a:ext uri="{0D108BD9-81ED-4DB2-BD59-A6C34878D82A}">
                    <a16:rowId xmlns:a16="http://schemas.microsoft.com/office/drawing/2014/main" val="1678211813"/>
                  </a:ext>
                </a:extLst>
              </a:tr>
              <a:tr h="701185">
                <a:tc>
                  <a:txBody>
                    <a:bodyPr/>
                    <a:lstStyle/>
                    <a:p>
                      <a:pPr algn="ctr">
                        <a:lnSpc>
                          <a:spcPct val="107000"/>
                        </a:lnSpc>
                        <a:spcAft>
                          <a:spcPts val="0"/>
                        </a:spcAft>
                      </a:pPr>
                      <a:r>
                        <a:rPr lang="en-GB" sz="1600" b="0" dirty="0">
                          <a:solidFill>
                            <a:schemeClr val="tx1"/>
                          </a:solidFill>
                          <a:effectLst/>
                          <a:latin typeface="Museo Sans 100" panose="02000000000000000000" pitchFamily="50" charset="0"/>
                        </a:rPr>
                        <a:t>White shirt &amp; School Tie</a:t>
                      </a:r>
                      <a:endParaRPr lang="en-GB" sz="1800" b="0" dirty="0">
                        <a:solidFill>
                          <a:schemeClr val="tx1"/>
                        </a:solidFill>
                        <a:effectLst/>
                        <a:latin typeface="Museo Sans 100" panose="02000000000000000000" pitchFamily="50" charset="0"/>
                      </a:endParaRPr>
                    </a:p>
                    <a:p>
                      <a:pPr algn="ctr">
                        <a:lnSpc>
                          <a:spcPct val="107000"/>
                        </a:lnSpc>
                        <a:spcAft>
                          <a:spcPts val="0"/>
                        </a:spcAft>
                      </a:pPr>
                      <a:r>
                        <a:rPr lang="en-GB" sz="1600" b="0" dirty="0">
                          <a:solidFill>
                            <a:schemeClr val="tx1"/>
                          </a:solidFill>
                          <a:effectLst/>
                          <a:latin typeface="Museo Sans 100" panose="02000000000000000000" pitchFamily="50" charset="0"/>
                        </a:rPr>
                        <a:t>(or option to wear white blouse)</a:t>
                      </a:r>
                      <a:endParaRPr lang="en-GB" sz="1800" b="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Museo Sans 100" panose="02000000000000000000" pitchFamily="50" charset="0"/>
                        </a:rPr>
                        <a:t>White Blouse</a:t>
                      </a:r>
                      <a:endParaRPr lang="en-GB" sz="1800">
                        <a:solidFill>
                          <a:schemeClr val="tx1"/>
                        </a:solidFill>
                        <a:effectLst/>
                        <a:latin typeface="Museo Sans 100" panose="02000000000000000000" pitchFamily="50" charset="0"/>
                      </a:endParaRPr>
                    </a:p>
                    <a:p>
                      <a:pPr algn="ctr">
                        <a:lnSpc>
                          <a:spcPct val="107000"/>
                        </a:lnSpc>
                        <a:spcAft>
                          <a:spcPts val="0"/>
                        </a:spcAft>
                      </a:pPr>
                      <a:r>
                        <a:rPr lang="en-GB" sz="1600">
                          <a:solidFill>
                            <a:schemeClr val="tx1"/>
                          </a:solidFill>
                          <a:effectLst/>
                          <a:latin typeface="Museo Sans 100" panose="02000000000000000000" pitchFamily="50" charset="0"/>
                        </a:rPr>
                        <a:t>(or option to wear white shirt with school tie)</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67930808"/>
                  </a:ext>
                </a:extLst>
              </a:tr>
              <a:tr h="455458">
                <a:tc>
                  <a:txBody>
                    <a:bodyPr/>
                    <a:lstStyle/>
                    <a:p>
                      <a:pPr algn="ctr">
                        <a:lnSpc>
                          <a:spcPct val="107000"/>
                        </a:lnSpc>
                        <a:spcAft>
                          <a:spcPts val="0"/>
                        </a:spcAft>
                      </a:pPr>
                      <a:r>
                        <a:rPr lang="en-GB" sz="1600" b="0" dirty="0">
                          <a:solidFill>
                            <a:schemeClr val="tx1"/>
                          </a:solidFill>
                          <a:effectLst/>
                          <a:latin typeface="Museo Sans 100" panose="02000000000000000000" pitchFamily="50" charset="0"/>
                        </a:rPr>
                        <a:t>Grey trousers</a:t>
                      </a:r>
                      <a:endParaRPr lang="en-GB" sz="1800" b="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Grey skirt or tunic/pinafore</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3759422"/>
                  </a:ext>
                </a:extLst>
              </a:tr>
              <a:tr h="379982">
                <a:tc>
                  <a:txBody>
                    <a:bodyPr/>
                    <a:lstStyle/>
                    <a:p>
                      <a:pPr algn="ctr">
                        <a:lnSpc>
                          <a:spcPct val="107000"/>
                        </a:lnSpc>
                        <a:spcAft>
                          <a:spcPts val="0"/>
                        </a:spcAft>
                      </a:pPr>
                      <a:r>
                        <a:rPr lang="en-GB" sz="1600" b="0">
                          <a:solidFill>
                            <a:schemeClr val="tx1"/>
                          </a:solidFill>
                          <a:effectLst/>
                          <a:latin typeface="Museo Sans 100" panose="02000000000000000000" pitchFamily="50" charset="0"/>
                        </a:rPr>
                        <a:t>Green V-neck jumper with logo</a:t>
                      </a:r>
                      <a:endParaRPr lang="en-GB" sz="1800" b="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Green cardigan or jumper with logo</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84231372"/>
                  </a:ext>
                </a:extLst>
              </a:tr>
              <a:tr h="226215">
                <a:tc>
                  <a:txBody>
                    <a:bodyPr/>
                    <a:lstStyle/>
                    <a:p>
                      <a:pPr algn="ctr">
                        <a:lnSpc>
                          <a:spcPct val="107000"/>
                        </a:lnSpc>
                        <a:spcAft>
                          <a:spcPts val="0"/>
                        </a:spcAft>
                      </a:pPr>
                      <a:r>
                        <a:rPr lang="en-GB" sz="1600" b="0">
                          <a:solidFill>
                            <a:schemeClr val="tx1"/>
                          </a:solidFill>
                          <a:effectLst/>
                          <a:latin typeface="Museo Sans 100" panose="02000000000000000000" pitchFamily="50" charset="0"/>
                        </a:rPr>
                        <a:t>Grey, White or Black socks</a:t>
                      </a:r>
                      <a:endParaRPr lang="en-GB" sz="1800" b="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Grey or white socks or grey tights</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462336926"/>
                  </a:ext>
                </a:extLst>
              </a:tr>
              <a:tr h="463700">
                <a:tc>
                  <a:txBody>
                    <a:bodyPr/>
                    <a:lstStyle/>
                    <a:p>
                      <a:pPr algn="ctr">
                        <a:lnSpc>
                          <a:spcPct val="107000"/>
                        </a:lnSpc>
                        <a:spcAft>
                          <a:spcPts val="0"/>
                        </a:spcAft>
                      </a:pPr>
                      <a:r>
                        <a:rPr lang="en-GB" sz="1600" b="0">
                          <a:solidFill>
                            <a:schemeClr val="tx1"/>
                          </a:solidFill>
                          <a:effectLst/>
                          <a:latin typeface="Museo Sans 100" panose="02000000000000000000" pitchFamily="50" charset="0"/>
                        </a:rPr>
                        <a:t>Green academy fleece</a:t>
                      </a:r>
                      <a:endParaRPr lang="en-GB" sz="1800" b="0">
                        <a:solidFill>
                          <a:schemeClr val="tx1"/>
                        </a:solidFill>
                        <a:effectLst/>
                        <a:latin typeface="Museo Sans 100" panose="02000000000000000000" pitchFamily="50" charset="0"/>
                      </a:endParaRPr>
                    </a:p>
                    <a:p>
                      <a:pPr algn="ctr">
                        <a:lnSpc>
                          <a:spcPct val="107000"/>
                        </a:lnSpc>
                        <a:spcAft>
                          <a:spcPts val="0"/>
                        </a:spcAft>
                      </a:pPr>
                      <a:r>
                        <a:rPr lang="en-GB" sz="1600" b="0">
                          <a:solidFill>
                            <a:schemeClr val="tx1"/>
                          </a:solidFill>
                          <a:effectLst/>
                          <a:latin typeface="Museo Sans 100" panose="02000000000000000000" pitchFamily="50" charset="0"/>
                        </a:rPr>
                        <a:t>(optional – not to replace jumper)</a:t>
                      </a:r>
                      <a:endParaRPr lang="en-GB" sz="1800" b="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Outdoor coat</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66826804"/>
                  </a:ext>
                </a:extLst>
              </a:tr>
              <a:tr h="463700">
                <a:tc>
                  <a:txBody>
                    <a:bodyPr/>
                    <a:lstStyle/>
                    <a:p>
                      <a:pPr algn="ctr">
                        <a:lnSpc>
                          <a:spcPct val="107000"/>
                        </a:lnSpc>
                        <a:spcAft>
                          <a:spcPts val="0"/>
                        </a:spcAft>
                      </a:pPr>
                      <a:r>
                        <a:rPr lang="en-GB" sz="1600" b="0" dirty="0">
                          <a:solidFill>
                            <a:schemeClr val="tx1"/>
                          </a:solidFill>
                          <a:effectLst/>
                          <a:latin typeface="Museo Sans 100" panose="02000000000000000000" pitchFamily="50" charset="0"/>
                        </a:rPr>
                        <a:t>Book bag</a:t>
                      </a:r>
                      <a:endParaRPr lang="en-GB" sz="1800" b="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Black sensible shoes (no raised heels, boots or trainers)</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72673310"/>
                  </a:ext>
                </a:extLst>
              </a:tr>
            </a:tbl>
          </a:graphicData>
        </a:graphic>
      </p:graphicFrame>
    </p:spTree>
    <p:extLst>
      <p:ext uri="{BB962C8B-B14F-4D97-AF65-F5344CB8AC3E}">
        <p14:creationId xmlns:p14="http://schemas.microsoft.com/office/powerpoint/2010/main" val="345921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Academy Uniform</a:t>
            </a:r>
          </a:p>
        </p:txBody>
      </p:sp>
      <p:graphicFrame>
        <p:nvGraphicFramePr>
          <p:cNvPr id="5" name="Table 4">
            <a:extLst>
              <a:ext uri="{FF2B5EF4-FFF2-40B4-BE49-F238E27FC236}">
                <a16:creationId xmlns:a16="http://schemas.microsoft.com/office/drawing/2014/main" id="{AC1C68EB-B3AC-4035-AE25-1BD5F0D31AE2}"/>
              </a:ext>
            </a:extLst>
          </p:cNvPr>
          <p:cNvGraphicFramePr>
            <a:graphicFrameLocks noGrp="1"/>
          </p:cNvGraphicFramePr>
          <p:nvPr>
            <p:extLst>
              <p:ext uri="{D42A27DB-BD31-4B8C-83A1-F6EECF244321}">
                <p14:modId xmlns:p14="http://schemas.microsoft.com/office/powerpoint/2010/main" val="3447911905"/>
              </p:ext>
            </p:extLst>
          </p:nvPr>
        </p:nvGraphicFramePr>
        <p:xfrm>
          <a:off x="1862433" y="1690688"/>
          <a:ext cx="8467133" cy="3757610"/>
        </p:xfrm>
        <a:graphic>
          <a:graphicData uri="http://schemas.openxmlformats.org/drawingml/2006/table">
            <a:tbl>
              <a:tblPr firstRow="1" firstCol="1" bandRow="1">
                <a:tableStyleId>{5C22544A-7EE6-4342-B048-85BDC9FD1C3A}</a:tableStyleId>
              </a:tblPr>
              <a:tblGrid>
                <a:gridCol w="4015690">
                  <a:extLst>
                    <a:ext uri="{9D8B030D-6E8A-4147-A177-3AD203B41FA5}">
                      <a16:colId xmlns:a16="http://schemas.microsoft.com/office/drawing/2014/main" val="1023233845"/>
                    </a:ext>
                  </a:extLst>
                </a:gridCol>
                <a:gridCol w="4451443">
                  <a:extLst>
                    <a:ext uri="{9D8B030D-6E8A-4147-A177-3AD203B41FA5}">
                      <a16:colId xmlns:a16="http://schemas.microsoft.com/office/drawing/2014/main" val="2331207252"/>
                    </a:ext>
                  </a:extLst>
                </a:gridCol>
              </a:tblGrid>
              <a:tr h="282574">
                <a:tc gridSpan="2">
                  <a:txBody>
                    <a:bodyPr/>
                    <a:lstStyle/>
                    <a:p>
                      <a:pPr algn="ctr">
                        <a:lnSpc>
                          <a:spcPct val="107000"/>
                        </a:lnSpc>
                        <a:spcAft>
                          <a:spcPts val="0"/>
                        </a:spcAft>
                      </a:pPr>
                      <a:r>
                        <a:rPr lang="en-GB" sz="1600" dirty="0">
                          <a:solidFill>
                            <a:schemeClr val="tx1"/>
                          </a:solidFill>
                          <a:effectLst/>
                          <a:latin typeface="Museo Sans 100" panose="02000000000000000000" pitchFamily="50" charset="0"/>
                        </a:rPr>
                        <a:t>Summer Uniform</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en-GB"/>
                    </a:p>
                  </a:txBody>
                  <a:tcPr/>
                </a:tc>
                <a:extLst>
                  <a:ext uri="{0D108BD9-81ED-4DB2-BD59-A6C34878D82A}">
                    <a16:rowId xmlns:a16="http://schemas.microsoft.com/office/drawing/2014/main" val="501150545"/>
                  </a:ext>
                </a:extLst>
              </a:tr>
              <a:tr h="282574">
                <a:tc>
                  <a:txBody>
                    <a:bodyPr/>
                    <a:lstStyle/>
                    <a:p>
                      <a:pPr algn="ctr">
                        <a:lnSpc>
                          <a:spcPct val="107000"/>
                        </a:lnSpc>
                        <a:spcAft>
                          <a:spcPts val="0"/>
                        </a:spcAft>
                      </a:pPr>
                      <a:r>
                        <a:rPr lang="en-GB" sz="1600">
                          <a:solidFill>
                            <a:schemeClr val="tx1"/>
                          </a:solidFill>
                          <a:effectLst/>
                          <a:latin typeface="Museo Sans 100" panose="02000000000000000000" pitchFamily="50" charset="0"/>
                        </a:rPr>
                        <a:t>Grey trousers or Grey shorts</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Museo Sans 100" panose="02000000000000000000" pitchFamily="50" charset="0"/>
                        </a:rPr>
                        <a:t>Green check dress (gingham)</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59574329"/>
                  </a:ext>
                </a:extLst>
              </a:tr>
              <a:tr h="875772">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White shirt &amp; School Tie</a:t>
                      </a:r>
                      <a:endParaRPr lang="en-GB" sz="1800" dirty="0">
                        <a:solidFill>
                          <a:schemeClr val="tx1"/>
                        </a:solidFill>
                        <a:effectLst/>
                        <a:latin typeface="Museo Sans 100" panose="02000000000000000000" pitchFamily="50" charset="0"/>
                      </a:endParaRPr>
                    </a:p>
                    <a:p>
                      <a:pPr algn="ctr">
                        <a:lnSpc>
                          <a:spcPct val="107000"/>
                        </a:lnSpc>
                        <a:spcAft>
                          <a:spcPts val="0"/>
                        </a:spcAft>
                      </a:pPr>
                      <a:r>
                        <a:rPr lang="en-GB" sz="1600" dirty="0">
                          <a:solidFill>
                            <a:schemeClr val="tx1"/>
                          </a:solidFill>
                          <a:effectLst/>
                          <a:latin typeface="Museo Sans 100" panose="02000000000000000000" pitchFamily="50" charset="0"/>
                        </a:rPr>
                        <a:t>(or option to wear white blouse)</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Museo Sans 100" panose="02000000000000000000" pitchFamily="50" charset="0"/>
                        </a:rPr>
                        <a:t>White Blouse</a:t>
                      </a:r>
                      <a:endParaRPr lang="en-GB" sz="1800">
                        <a:solidFill>
                          <a:schemeClr val="tx1"/>
                        </a:solidFill>
                        <a:effectLst/>
                        <a:latin typeface="Museo Sans 100" panose="02000000000000000000" pitchFamily="50" charset="0"/>
                      </a:endParaRPr>
                    </a:p>
                    <a:p>
                      <a:pPr algn="ctr">
                        <a:lnSpc>
                          <a:spcPct val="107000"/>
                        </a:lnSpc>
                        <a:spcAft>
                          <a:spcPts val="0"/>
                        </a:spcAft>
                      </a:pPr>
                      <a:r>
                        <a:rPr lang="en-GB" sz="1600">
                          <a:solidFill>
                            <a:schemeClr val="tx1"/>
                          </a:solidFill>
                          <a:effectLst/>
                          <a:latin typeface="Museo Sans 100" panose="02000000000000000000" pitchFamily="50" charset="0"/>
                        </a:rPr>
                        <a:t>(or option to wear white shirt with school tie)</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83673287"/>
                  </a:ext>
                </a:extLst>
              </a:tr>
              <a:tr h="579172">
                <a:tc>
                  <a:txBody>
                    <a:bodyPr/>
                    <a:lstStyle/>
                    <a:p>
                      <a:pPr algn="ctr">
                        <a:lnSpc>
                          <a:spcPct val="107000"/>
                        </a:lnSpc>
                        <a:spcAft>
                          <a:spcPts val="0"/>
                        </a:spcAft>
                      </a:pPr>
                      <a:r>
                        <a:rPr lang="en-GB" sz="1600">
                          <a:solidFill>
                            <a:schemeClr val="tx1"/>
                          </a:solidFill>
                          <a:effectLst/>
                          <a:latin typeface="Museo Sans 100" panose="02000000000000000000" pitchFamily="50" charset="0"/>
                        </a:rPr>
                        <a:t>Green V-neck jumper with logo</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Museo Sans 100" panose="02000000000000000000" pitchFamily="50" charset="0"/>
                        </a:rPr>
                        <a:t>Green cardigan or jumper with logo</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52509846"/>
                  </a:ext>
                </a:extLst>
              </a:tr>
              <a:tr h="875772">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Green academy fleece</a:t>
                      </a:r>
                      <a:endParaRPr lang="en-GB" sz="1800" dirty="0">
                        <a:solidFill>
                          <a:schemeClr val="tx1"/>
                        </a:solidFill>
                        <a:effectLst/>
                        <a:latin typeface="Museo Sans 100" panose="02000000000000000000" pitchFamily="50" charset="0"/>
                      </a:endParaRPr>
                    </a:p>
                    <a:p>
                      <a:pPr algn="ctr">
                        <a:lnSpc>
                          <a:spcPct val="107000"/>
                        </a:lnSpc>
                        <a:spcAft>
                          <a:spcPts val="0"/>
                        </a:spcAft>
                      </a:pPr>
                      <a:r>
                        <a:rPr lang="en-GB" sz="1600" dirty="0">
                          <a:solidFill>
                            <a:schemeClr val="tx1"/>
                          </a:solidFill>
                          <a:effectLst/>
                          <a:latin typeface="Museo Sans 100" panose="02000000000000000000" pitchFamily="50" charset="0"/>
                        </a:rPr>
                        <a:t>(optional – not to replace jumper)</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Grey skirt</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400693616"/>
                  </a:ext>
                </a:extLst>
              </a:tr>
              <a:tr h="282574">
                <a:tc>
                  <a:txBody>
                    <a:bodyPr/>
                    <a:lstStyle/>
                    <a:p>
                      <a:pPr algn="ctr">
                        <a:lnSpc>
                          <a:spcPct val="107000"/>
                        </a:lnSpc>
                        <a:spcAft>
                          <a:spcPts val="0"/>
                        </a:spcAft>
                      </a:pPr>
                      <a:r>
                        <a:rPr lang="en-GB" sz="1600">
                          <a:solidFill>
                            <a:schemeClr val="tx1"/>
                          </a:solidFill>
                          <a:effectLst/>
                          <a:latin typeface="Museo Sans 100" panose="02000000000000000000" pitchFamily="50" charset="0"/>
                        </a:rPr>
                        <a:t>Grey, White or Black socks</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a:solidFill>
                            <a:schemeClr val="tx1"/>
                          </a:solidFill>
                          <a:effectLst/>
                          <a:latin typeface="Museo Sans 100" panose="02000000000000000000" pitchFamily="50" charset="0"/>
                        </a:rPr>
                        <a:t>Legionnaire/baseball hat</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108457147"/>
                  </a:ext>
                </a:extLst>
              </a:tr>
              <a:tr h="579172">
                <a:tc>
                  <a:txBody>
                    <a:bodyPr/>
                    <a:lstStyle/>
                    <a:p>
                      <a:pPr algn="ctr">
                        <a:lnSpc>
                          <a:spcPct val="107000"/>
                        </a:lnSpc>
                        <a:spcAft>
                          <a:spcPts val="0"/>
                        </a:spcAft>
                      </a:pPr>
                      <a:r>
                        <a:rPr lang="en-GB" sz="1600">
                          <a:solidFill>
                            <a:schemeClr val="tx1"/>
                          </a:solidFill>
                          <a:effectLst/>
                          <a:latin typeface="Museo Sans 100" panose="02000000000000000000" pitchFamily="50" charset="0"/>
                        </a:rPr>
                        <a:t>Black sensible shoes (no raised heels, boots or trainers)</a:t>
                      </a:r>
                      <a:endParaRPr lang="en-GB" sz="180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0"/>
                        </a:spcAft>
                      </a:pPr>
                      <a:r>
                        <a:rPr lang="en-GB" sz="1600" dirty="0">
                          <a:solidFill>
                            <a:schemeClr val="tx1"/>
                          </a:solidFill>
                          <a:effectLst/>
                          <a:latin typeface="Museo Sans 100" panose="02000000000000000000" pitchFamily="50" charset="0"/>
                        </a:rPr>
                        <a:t>Book bag</a:t>
                      </a:r>
                      <a:endParaRPr lang="en-GB" sz="180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2820972"/>
                  </a:ext>
                </a:extLst>
              </a:tr>
            </a:tbl>
          </a:graphicData>
        </a:graphic>
      </p:graphicFrame>
    </p:spTree>
    <p:extLst>
      <p:ext uri="{BB962C8B-B14F-4D97-AF65-F5344CB8AC3E}">
        <p14:creationId xmlns:p14="http://schemas.microsoft.com/office/powerpoint/2010/main" val="201035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Academy Uniform</a:t>
            </a:r>
          </a:p>
        </p:txBody>
      </p:sp>
      <p:graphicFrame>
        <p:nvGraphicFramePr>
          <p:cNvPr id="3" name="Table 2"/>
          <p:cNvGraphicFramePr>
            <a:graphicFrameLocks noGrp="1"/>
          </p:cNvGraphicFramePr>
          <p:nvPr>
            <p:extLst>
              <p:ext uri="{D42A27DB-BD31-4B8C-83A1-F6EECF244321}">
                <p14:modId xmlns:p14="http://schemas.microsoft.com/office/powerpoint/2010/main" val="1334152144"/>
              </p:ext>
            </p:extLst>
          </p:nvPr>
        </p:nvGraphicFramePr>
        <p:xfrm>
          <a:off x="1481347" y="1866199"/>
          <a:ext cx="9278093" cy="3033519"/>
        </p:xfrm>
        <a:graphic>
          <a:graphicData uri="http://schemas.openxmlformats.org/drawingml/2006/table">
            <a:tbl>
              <a:tblPr firstRow="1" firstCol="1" bandRow="1">
                <a:tableStyleId>{5C22544A-7EE6-4342-B048-85BDC9FD1C3A}</a:tableStyleId>
              </a:tblPr>
              <a:tblGrid>
                <a:gridCol w="9278093">
                  <a:extLst>
                    <a:ext uri="{9D8B030D-6E8A-4147-A177-3AD203B41FA5}">
                      <a16:colId xmlns:a16="http://schemas.microsoft.com/office/drawing/2014/main" val="225658231"/>
                    </a:ext>
                  </a:extLst>
                </a:gridCol>
              </a:tblGrid>
              <a:tr h="324860">
                <a:tc>
                  <a:txBody>
                    <a:bodyPr/>
                    <a:lstStyle/>
                    <a:p>
                      <a:pPr algn="ctr">
                        <a:lnSpc>
                          <a:spcPct val="107000"/>
                        </a:lnSpc>
                        <a:spcAft>
                          <a:spcPts val="0"/>
                        </a:spcAft>
                      </a:pPr>
                      <a:r>
                        <a:rPr lang="en-GB" sz="2000" b="1" dirty="0">
                          <a:solidFill>
                            <a:schemeClr val="tx1"/>
                          </a:solidFill>
                          <a:effectLst/>
                          <a:latin typeface="Museo Sans 100" panose="02000000000000000000" pitchFamily="50" charset="0"/>
                        </a:rPr>
                        <a:t>PE Kit</a:t>
                      </a:r>
                    </a:p>
                    <a:p>
                      <a:pPr algn="ctr">
                        <a:lnSpc>
                          <a:spcPct val="107000"/>
                        </a:lnSpc>
                        <a:spcAft>
                          <a:spcPts val="0"/>
                        </a:spcAft>
                      </a:pPr>
                      <a:endParaRPr lang="en-GB" sz="2000" b="1"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49999858"/>
                  </a:ext>
                </a:extLst>
              </a:tr>
              <a:tr h="457232">
                <a:tc>
                  <a:txBody>
                    <a:bodyPr/>
                    <a:lstStyle/>
                    <a:p>
                      <a:pPr algn="ctr"/>
                      <a:r>
                        <a:rPr lang="en-GB" sz="2000" b="0" dirty="0">
                          <a:solidFill>
                            <a:schemeClr val="tx1"/>
                          </a:solidFill>
                          <a:latin typeface="Museo Sans 100" panose="02000000000000000000" pitchFamily="50" charset="0"/>
                        </a:rPr>
                        <a:t>Children </a:t>
                      </a:r>
                      <a:r>
                        <a:rPr lang="en-GB" sz="2000" b="0" u="none" dirty="0">
                          <a:solidFill>
                            <a:schemeClr val="tx1"/>
                          </a:solidFill>
                          <a:latin typeface="Museo Sans 100" panose="02000000000000000000" pitchFamily="50" charset="0"/>
                        </a:rPr>
                        <a:t>will need</a:t>
                      </a:r>
                      <a:r>
                        <a:rPr lang="en-GB" sz="2000" b="0" dirty="0">
                          <a:solidFill>
                            <a:schemeClr val="tx1"/>
                          </a:solidFill>
                          <a:latin typeface="Museo Sans 100" panose="02000000000000000000" pitchFamily="50" charset="0"/>
                        </a:rPr>
                        <a:t> their PE kit in school at the start of the term. </a:t>
                      </a:r>
                    </a:p>
                  </a:txBody>
                  <a:tcPr marL="68580" marR="68580" marT="0" marB="0">
                    <a:noFill/>
                  </a:tcPr>
                </a:tc>
                <a:extLst>
                  <a:ext uri="{0D108BD9-81ED-4DB2-BD59-A6C34878D82A}">
                    <a16:rowId xmlns:a16="http://schemas.microsoft.com/office/drawing/2014/main" val="4077209935"/>
                  </a:ext>
                </a:extLst>
              </a:tr>
              <a:tr h="324860">
                <a:tc>
                  <a:txBody>
                    <a:bodyPr/>
                    <a:lstStyle/>
                    <a:p>
                      <a:pPr algn="ctr">
                        <a:lnSpc>
                          <a:spcPct val="107000"/>
                        </a:lnSpc>
                        <a:spcAft>
                          <a:spcPts val="0"/>
                        </a:spcAft>
                      </a:pPr>
                      <a:r>
                        <a:rPr lang="en-GB" sz="2000" b="0" dirty="0">
                          <a:solidFill>
                            <a:schemeClr val="tx1"/>
                          </a:solidFill>
                          <a:effectLst/>
                          <a:latin typeface="Museo Sans 100" panose="02000000000000000000" pitchFamily="50" charset="0"/>
                        </a:rPr>
                        <a:t>House coloured T-shirt</a:t>
                      </a:r>
                    </a:p>
                    <a:p>
                      <a:pPr algn="ctr">
                        <a:lnSpc>
                          <a:spcPct val="107000"/>
                        </a:lnSpc>
                        <a:spcAft>
                          <a:spcPts val="0"/>
                        </a:spcAft>
                      </a:pPr>
                      <a:endParaRPr lang="en-GB" sz="2000" b="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60437638"/>
                  </a:ext>
                </a:extLst>
              </a:tr>
              <a:tr h="189149">
                <a:tc>
                  <a:txBody>
                    <a:bodyPr/>
                    <a:lstStyle/>
                    <a:p>
                      <a:pPr algn="ctr">
                        <a:lnSpc>
                          <a:spcPct val="107000"/>
                        </a:lnSpc>
                        <a:spcAft>
                          <a:spcPts val="0"/>
                        </a:spcAft>
                      </a:pPr>
                      <a:r>
                        <a:rPr lang="en-GB" sz="2000" b="0" dirty="0">
                          <a:solidFill>
                            <a:schemeClr val="tx1"/>
                          </a:solidFill>
                          <a:effectLst/>
                          <a:latin typeface="Museo Sans 100" panose="02000000000000000000" pitchFamily="50" charset="0"/>
                        </a:rPr>
                        <a:t>Black shorts (cycling shorts or shadow-type)</a:t>
                      </a:r>
                    </a:p>
                    <a:p>
                      <a:pPr algn="ctr">
                        <a:lnSpc>
                          <a:spcPct val="107000"/>
                        </a:lnSpc>
                        <a:spcAft>
                          <a:spcPts val="0"/>
                        </a:spcAft>
                      </a:pPr>
                      <a:endParaRPr lang="en-GB" sz="2000" b="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85506624"/>
                  </a:ext>
                </a:extLst>
              </a:tr>
              <a:tr h="665953">
                <a:tc>
                  <a:txBody>
                    <a:bodyPr/>
                    <a:lstStyle/>
                    <a:p>
                      <a:pPr algn="ctr">
                        <a:lnSpc>
                          <a:spcPct val="107000"/>
                        </a:lnSpc>
                        <a:spcAft>
                          <a:spcPts val="0"/>
                        </a:spcAft>
                      </a:pPr>
                      <a:r>
                        <a:rPr lang="en-GB" sz="2000" b="0" dirty="0">
                          <a:solidFill>
                            <a:schemeClr val="tx1"/>
                          </a:solidFill>
                          <a:effectLst/>
                          <a:latin typeface="Museo Sans 100" panose="02000000000000000000" pitchFamily="50" charset="0"/>
                          <a:ea typeface="Calibri" panose="020F0502020204030204" pitchFamily="34" charset="0"/>
                          <a:cs typeface="Times New Roman" panose="02020603050405020304" pitchFamily="18" charset="0"/>
                        </a:rPr>
                        <a:t>Trainers (not plimsols)</a:t>
                      </a:r>
                    </a:p>
                  </a:txBody>
                  <a:tcPr marL="68580" marR="68580" marT="0" marB="0">
                    <a:noFill/>
                  </a:tcPr>
                </a:tc>
                <a:extLst>
                  <a:ext uri="{0D108BD9-81ED-4DB2-BD59-A6C34878D82A}">
                    <a16:rowId xmlns:a16="http://schemas.microsoft.com/office/drawing/2014/main" val="3820301896"/>
                  </a:ext>
                </a:extLst>
              </a:tr>
            </a:tbl>
          </a:graphicData>
        </a:graphic>
      </p:graphicFrame>
    </p:spTree>
    <p:extLst>
      <p:ext uri="{BB962C8B-B14F-4D97-AF65-F5344CB8AC3E}">
        <p14:creationId xmlns:p14="http://schemas.microsoft.com/office/powerpoint/2010/main" val="336316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49773B"/>
                </a:solidFill>
                <a:latin typeface="Museo Sans 500" panose="02000000000000000000" pitchFamily="50" charset="0"/>
              </a:rPr>
              <a:t>Academy Uniform</a:t>
            </a:r>
          </a:p>
        </p:txBody>
      </p:sp>
      <p:sp>
        <p:nvSpPr>
          <p:cNvPr id="3" name="Rectangle 2"/>
          <p:cNvSpPr/>
          <p:nvPr/>
        </p:nvSpPr>
        <p:spPr>
          <a:xfrm>
            <a:off x="677334" y="1344568"/>
            <a:ext cx="10082106" cy="4900059"/>
          </a:xfrm>
          <a:prstGeom prst="rect">
            <a:avLst/>
          </a:prstGeom>
        </p:spPr>
        <p:txBody>
          <a:bodyPr wrap="square">
            <a:spAutoFit/>
          </a:bodyPr>
          <a:lstStyle/>
          <a:p>
            <a:pPr algn="just">
              <a:lnSpc>
                <a:spcPct val="107000"/>
              </a:lnSpc>
              <a:spcAft>
                <a:spcPts val="0"/>
              </a:spcAft>
            </a:pPr>
            <a:r>
              <a:rPr lang="en-GB" b="1" dirty="0">
                <a:solidFill>
                  <a:srgbClr val="4E9D2D"/>
                </a:solidFill>
                <a:latin typeface="Museo Sans 100" panose="02000000000000000000" pitchFamily="50" charset="0"/>
                <a:ea typeface="Calibri" panose="020F0502020204030204" pitchFamily="34" charset="0"/>
                <a:cs typeface="Times New Roman" panose="02020603050405020304" pitchFamily="18" charset="0"/>
              </a:rPr>
              <a:t>Hair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dirty="0">
                <a:latin typeface="Museo Sans 100" panose="02000000000000000000" pitchFamily="50" charset="0"/>
                <a:ea typeface="Calibri" panose="020F0502020204030204" pitchFamily="34" charset="0"/>
                <a:cs typeface="Times New Roman" panose="02020603050405020304" pitchFamily="18" charset="0"/>
              </a:rPr>
              <a:t>Please can you make sure your child’s long hair is always tied back with hairbands which blend in with the colours of the academy uniform (green, grey, black or white). Girls are kindly requested not to wear coloured bows or flowered hairbands.</a:t>
            </a:r>
          </a:p>
          <a:p>
            <a:pPr algn="just">
              <a:lnSpc>
                <a:spcPct val="107000"/>
              </a:lnSpc>
              <a:spcAft>
                <a:spcPts val="0"/>
              </a:spcAft>
            </a:pPr>
            <a:endParaRPr lang="en-GB" sz="2000" dirty="0">
              <a:latin typeface="Museo Sans 100" panose="02000000000000000000" pitchFamily="50" charset="0"/>
              <a:ea typeface="Calibri" panose="020F0502020204030204" pitchFamily="34" charset="0"/>
              <a:cs typeface="Times New Roman" panose="02020603050405020304" pitchFamily="18" charset="0"/>
            </a:endParaRPr>
          </a:p>
          <a:p>
            <a:pPr algn="just">
              <a:lnSpc>
                <a:spcPct val="107000"/>
              </a:lnSpc>
            </a:pPr>
            <a:r>
              <a:rPr lang="en-GB" dirty="0">
                <a:latin typeface="Museo Sans 100" panose="02000000000000000000" pitchFamily="50" charset="0"/>
              </a:rPr>
              <a:t>We ask that any children who wear head coverings (e.g. a hijab) ensure this is plain black in colour. </a:t>
            </a:r>
            <a:endParaRPr lang="en-GB" sz="2000" dirty="0">
              <a:latin typeface="Museo Sans 100" panose="02000000000000000000" pitchFamily="50" charset="0"/>
              <a:ea typeface="Calibri" panose="020F0502020204030204" pitchFamily="34" charset="0"/>
              <a:cs typeface="Times New Roman" panose="02020603050405020304" pitchFamily="18" charset="0"/>
            </a:endParaRPr>
          </a:p>
          <a:p>
            <a:pPr algn="just">
              <a:lnSpc>
                <a:spcPct val="107000"/>
              </a:lnSpc>
              <a:spcAft>
                <a:spcPts val="0"/>
              </a:spcAft>
            </a:pPr>
            <a:r>
              <a:rPr lang="en-GB" dirty="0">
                <a:latin typeface="Museo Sans 100" panose="02000000000000000000" pitchFamily="50" charset="0"/>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b="1" dirty="0">
                <a:solidFill>
                  <a:srgbClr val="4E9D2D"/>
                </a:solidFill>
                <a:latin typeface="Museo Sans 100" panose="02000000000000000000" pitchFamily="50" charset="0"/>
                <a:ea typeface="Calibri" panose="020F0502020204030204" pitchFamily="34" charset="0"/>
                <a:cs typeface="Times New Roman" panose="02020603050405020304" pitchFamily="18" charset="0"/>
              </a:rPr>
              <a:t>Non-uniform – but important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Museo Sans 100" panose="02000000000000000000" pitchFamily="50" charset="0"/>
                <a:ea typeface="Calibri" panose="020F0502020204030204" pitchFamily="34" charset="0"/>
                <a:cs typeface="Times New Roman" panose="02020603050405020304" pitchFamily="18" charset="0"/>
              </a:rPr>
              <a:t>A pair of wellies, clearly named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Museo Sans 100" panose="02000000000000000000" pitchFamily="50" charset="0"/>
                <a:ea typeface="Calibri" panose="020F0502020204030204" pitchFamily="34" charset="0"/>
                <a:cs typeface="Times New Roman" panose="02020603050405020304" pitchFamily="18" charset="0"/>
              </a:rPr>
              <a:t>A waterproof with a hood – even in summer – the children play outside whatever the weather and they need to have appropriate outdoor clothing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Museo Sans 100" panose="02000000000000000000" pitchFamily="50" charset="0"/>
                <a:ea typeface="Calibri" panose="020F0502020204030204" pitchFamily="34" charset="0"/>
                <a:cs typeface="Times New Roman" panose="02020603050405020304" pitchFamily="18" charset="0"/>
              </a:rPr>
              <a:t>A warm coat, mittens, hat and scarf for when it is cold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GB" dirty="0">
                <a:latin typeface="Museo Sans 100" panose="02000000000000000000" pitchFamily="50" charset="0"/>
                <a:ea typeface="Calibri" panose="020F0502020204030204" pitchFamily="34" charset="0"/>
                <a:cs typeface="Times New Roman" panose="02020603050405020304" pitchFamily="18" charset="0"/>
              </a:rPr>
              <a:t>Sun cream – make sure you have applied sun cream to your child in the morning before they come to school in hot, sunny weather</a:t>
            </a:r>
          </a:p>
          <a:p>
            <a:pPr marL="342900" lvl="0" indent="-342900" algn="just">
              <a:lnSpc>
                <a:spcPct val="107000"/>
              </a:lnSpc>
              <a:spcAft>
                <a:spcPts val="0"/>
              </a:spcAft>
              <a:buFont typeface="Symbol" panose="05050102010706020507" pitchFamily="18" charset="2"/>
              <a:buChar char=""/>
            </a:pPr>
            <a:r>
              <a:rPr lang="en-GB" sz="2000" b="1" dirty="0">
                <a:effectLst/>
                <a:latin typeface="Museo Sans 100" panose="02000000000000000000" pitchFamily="50" charset="0"/>
                <a:ea typeface="Calibri" panose="020F0502020204030204" pitchFamily="34" charset="0"/>
                <a:cs typeface="Times New Roman" panose="02020603050405020304" pitchFamily="18" charset="0"/>
              </a:rPr>
              <a:t>Remember to name everything!</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37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3408" y="223443"/>
            <a:ext cx="8837216" cy="5509410"/>
          </a:xfrm>
          <a:prstGeom prst="rect">
            <a:avLst/>
          </a:prstGeom>
        </p:spPr>
      </p:pic>
      <p:sp>
        <p:nvSpPr>
          <p:cNvPr id="3" name="TextBox 2"/>
          <p:cNvSpPr txBox="1"/>
          <p:nvPr/>
        </p:nvSpPr>
        <p:spPr>
          <a:xfrm>
            <a:off x="1054455" y="5482618"/>
            <a:ext cx="1270861" cy="369332"/>
          </a:xfrm>
          <a:prstGeom prst="rect">
            <a:avLst/>
          </a:prstGeom>
          <a:noFill/>
        </p:spPr>
        <p:txBody>
          <a:bodyPr wrap="none" rtlCol="0">
            <a:spAutoFit/>
          </a:bodyPr>
          <a:lstStyle/>
          <a:p>
            <a:r>
              <a:rPr lang="en-GB" dirty="0">
                <a:latin typeface="Museo Sans 100" panose="02000000000000000000" pitchFamily="50" charset="0"/>
              </a:rPr>
              <a:t>Beech (Y1)</a:t>
            </a:r>
          </a:p>
        </p:txBody>
      </p:sp>
      <p:sp>
        <p:nvSpPr>
          <p:cNvPr id="4" name="TextBox 3"/>
          <p:cNvSpPr txBox="1"/>
          <p:nvPr/>
        </p:nvSpPr>
        <p:spPr>
          <a:xfrm>
            <a:off x="2796130" y="6042063"/>
            <a:ext cx="1483163" cy="369332"/>
          </a:xfrm>
          <a:prstGeom prst="rect">
            <a:avLst/>
          </a:prstGeom>
          <a:noFill/>
        </p:spPr>
        <p:txBody>
          <a:bodyPr wrap="none" rtlCol="0">
            <a:spAutoFit/>
          </a:bodyPr>
          <a:lstStyle/>
          <a:p>
            <a:r>
              <a:rPr lang="en-GB" dirty="0">
                <a:latin typeface="Museo Sans 100" panose="02000000000000000000" pitchFamily="50" charset="0"/>
              </a:rPr>
              <a:t>Little Acorns</a:t>
            </a:r>
          </a:p>
        </p:txBody>
      </p:sp>
      <p:sp>
        <p:nvSpPr>
          <p:cNvPr id="5" name="TextBox 4"/>
          <p:cNvSpPr txBox="1"/>
          <p:nvPr/>
        </p:nvSpPr>
        <p:spPr>
          <a:xfrm>
            <a:off x="1161856" y="1982740"/>
            <a:ext cx="1056058" cy="369332"/>
          </a:xfrm>
          <a:prstGeom prst="rect">
            <a:avLst/>
          </a:prstGeom>
          <a:noFill/>
        </p:spPr>
        <p:txBody>
          <a:bodyPr wrap="none" rtlCol="0">
            <a:spAutoFit/>
          </a:bodyPr>
          <a:lstStyle/>
          <a:p>
            <a:r>
              <a:rPr lang="en-GB" dirty="0">
                <a:latin typeface="Museo Sans 100" panose="02000000000000000000" pitchFamily="50" charset="0"/>
              </a:rPr>
              <a:t>Oak (Y2)</a:t>
            </a:r>
          </a:p>
        </p:txBody>
      </p:sp>
      <p:sp>
        <p:nvSpPr>
          <p:cNvPr id="6" name="TextBox 5"/>
          <p:cNvSpPr txBox="1"/>
          <p:nvPr/>
        </p:nvSpPr>
        <p:spPr>
          <a:xfrm>
            <a:off x="2193112" y="5645279"/>
            <a:ext cx="1344599" cy="369332"/>
          </a:xfrm>
          <a:prstGeom prst="rect">
            <a:avLst/>
          </a:prstGeom>
          <a:noFill/>
        </p:spPr>
        <p:txBody>
          <a:bodyPr wrap="none" rtlCol="0">
            <a:spAutoFit/>
          </a:bodyPr>
          <a:lstStyle/>
          <a:p>
            <a:r>
              <a:rPr lang="en-GB" dirty="0">
                <a:latin typeface="Museo Sans 100" panose="02000000000000000000" pitchFamily="50" charset="0"/>
              </a:rPr>
              <a:t>Willow (YR)</a:t>
            </a:r>
          </a:p>
        </p:txBody>
      </p:sp>
      <p:sp>
        <p:nvSpPr>
          <p:cNvPr id="7" name="TextBox 6"/>
          <p:cNvSpPr txBox="1"/>
          <p:nvPr/>
        </p:nvSpPr>
        <p:spPr>
          <a:xfrm>
            <a:off x="4752016" y="4679532"/>
            <a:ext cx="1447832" cy="369332"/>
          </a:xfrm>
          <a:prstGeom prst="rect">
            <a:avLst/>
          </a:prstGeom>
          <a:noFill/>
        </p:spPr>
        <p:txBody>
          <a:bodyPr wrap="none" rtlCol="0">
            <a:spAutoFit/>
          </a:bodyPr>
          <a:lstStyle/>
          <a:p>
            <a:r>
              <a:rPr lang="en-GB" dirty="0">
                <a:latin typeface="Museo Sans 100" panose="02000000000000000000" pitchFamily="50" charset="0"/>
              </a:rPr>
              <a:t>Little Berries</a:t>
            </a:r>
          </a:p>
        </p:txBody>
      </p:sp>
      <p:sp>
        <p:nvSpPr>
          <p:cNvPr id="8" name="TextBox 7"/>
          <p:cNvSpPr txBox="1"/>
          <p:nvPr/>
        </p:nvSpPr>
        <p:spPr>
          <a:xfrm>
            <a:off x="206036" y="5048864"/>
            <a:ext cx="1006366" cy="369332"/>
          </a:xfrm>
          <a:prstGeom prst="rect">
            <a:avLst/>
          </a:prstGeom>
          <a:noFill/>
        </p:spPr>
        <p:txBody>
          <a:bodyPr wrap="none" rtlCol="0">
            <a:spAutoFit/>
          </a:bodyPr>
          <a:lstStyle/>
          <a:p>
            <a:r>
              <a:rPr lang="en-GB" dirty="0">
                <a:latin typeface="Museo Sans 100" panose="02000000000000000000" pitchFamily="50" charset="0"/>
              </a:rPr>
              <a:t>Elm (Y1)</a:t>
            </a:r>
          </a:p>
        </p:txBody>
      </p:sp>
      <p:sp>
        <p:nvSpPr>
          <p:cNvPr id="9" name="TextBox 8"/>
          <p:cNvSpPr txBox="1"/>
          <p:nvPr/>
        </p:nvSpPr>
        <p:spPr>
          <a:xfrm>
            <a:off x="1824839" y="4785504"/>
            <a:ext cx="1179938" cy="369332"/>
          </a:xfrm>
          <a:prstGeom prst="rect">
            <a:avLst/>
          </a:prstGeom>
          <a:noFill/>
        </p:spPr>
        <p:txBody>
          <a:bodyPr wrap="none" rtlCol="0">
            <a:spAutoFit/>
          </a:bodyPr>
          <a:lstStyle/>
          <a:p>
            <a:r>
              <a:rPr lang="en-GB" dirty="0">
                <a:latin typeface="Museo Sans 100" panose="02000000000000000000" pitchFamily="50" charset="0"/>
              </a:rPr>
              <a:t>Birch (YR)</a:t>
            </a:r>
          </a:p>
        </p:txBody>
      </p:sp>
      <p:sp>
        <p:nvSpPr>
          <p:cNvPr id="10" name="TextBox 9"/>
          <p:cNvSpPr txBox="1"/>
          <p:nvPr/>
        </p:nvSpPr>
        <p:spPr>
          <a:xfrm>
            <a:off x="2345286" y="1941277"/>
            <a:ext cx="1266052" cy="369332"/>
          </a:xfrm>
          <a:prstGeom prst="rect">
            <a:avLst/>
          </a:prstGeom>
          <a:noFill/>
        </p:spPr>
        <p:txBody>
          <a:bodyPr wrap="none" rtlCol="0">
            <a:spAutoFit/>
          </a:bodyPr>
          <a:lstStyle/>
          <a:p>
            <a:r>
              <a:rPr lang="en-GB" dirty="0">
                <a:latin typeface="Museo Sans 100" panose="02000000000000000000" pitchFamily="50" charset="0"/>
              </a:rPr>
              <a:t>Cedar (Y3)</a:t>
            </a:r>
          </a:p>
        </p:txBody>
      </p:sp>
      <p:cxnSp>
        <p:nvCxnSpPr>
          <p:cNvPr id="12" name="Straight Arrow Connector 11"/>
          <p:cNvCxnSpPr>
            <a:stCxn id="8" idx="0"/>
          </p:cNvCxnSpPr>
          <p:nvPr/>
        </p:nvCxnSpPr>
        <p:spPr>
          <a:xfrm flipV="1">
            <a:off x="709219" y="4413380"/>
            <a:ext cx="569075" cy="635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623527" y="4385388"/>
            <a:ext cx="335902" cy="1195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529839" y="4310743"/>
            <a:ext cx="0" cy="55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004777" y="4385388"/>
            <a:ext cx="139639" cy="1370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40884" y="5482618"/>
            <a:ext cx="0" cy="694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p:cNvCxnSpPr>
          <p:nvPr/>
        </p:nvCxnSpPr>
        <p:spPr>
          <a:xfrm flipH="1" flipV="1">
            <a:off x="3610947" y="4785504"/>
            <a:ext cx="1141069" cy="78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p:cNvCxnSpPr>
          <p:nvPr/>
        </p:nvCxnSpPr>
        <p:spPr>
          <a:xfrm>
            <a:off x="1689885" y="2352072"/>
            <a:ext cx="0" cy="64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29839" y="2352072"/>
            <a:ext cx="0" cy="64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a:solidFill>
                  <a:srgbClr val="49773B"/>
                </a:solidFill>
                <a:latin typeface="Museo Sans 500" panose="02000000000000000000" pitchFamily="50" charset="0"/>
              </a:rPr>
              <a:t>Site Layout</a:t>
            </a:r>
          </a:p>
        </p:txBody>
      </p:sp>
      <p:sp>
        <p:nvSpPr>
          <p:cNvPr id="28" name="TextBox 27"/>
          <p:cNvSpPr txBox="1"/>
          <p:nvPr/>
        </p:nvSpPr>
        <p:spPr>
          <a:xfrm>
            <a:off x="6135900" y="5033015"/>
            <a:ext cx="1671548" cy="369332"/>
          </a:xfrm>
          <a:prstGeom prst="rect">
            <a:avLst/>
          </a:prstGeom>
          <a:noFill/>
        </p:spPr>
        <p:txBody>
          <a:bodyPr wrap="none" rtlCol="0">
            <a:spAutoFit/>
          </a:bodyPr>
          <a:lstStyle/>
          <a:p>
            <a:r>
              <a:rPr lang="en-GB" dirty="0">
                <a:latin typeface="Museo Sans 100" panose="02000000000000000000" pitchFamily="50" charset="0"/>
              </a:rPr>
              <a:t>Main Entrance</a:t>
            </a:r>
          </a:p>
        </p:txBody>
      </p:sp>
      <p:cxnSp>
        <p:nvCxnSpPr>
          <p:cNvPr id="30" name="Straight Arrow Connector 29"/>
          <p:cNvCxnSpPr/>
          <p:nvPr/>
        </p:nvCxnSpPr>
        <p:spPr>
          <a:xfrm flipH="1" flipV="1">
            <a:off x="6036906" y="4086808"/>
            <a:ext cx="541176" cy="92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500C607-A943-4CB6-96C7-15C5DC8D631C}"/>
              </a:ext>
            </a:extLst>
          </p:cNvPr>
          <p:cNvSpPr txBox="1"/>
          <p:nvPr/>
        </p:nvSpPr>
        <p:spPr>
          <a:xfrm>
            <a:off x="321902" y="1640502"/>
            <a:ext cx="1206741" cy="369332"/>
          </a:xfrm>
          <a:prstGeom prst="rect">
            <a:avLst/>
          </a:prstGeom>
          <a:noFill/>
        </p:spPr>
        <p:txBody>
          <a:bodyPr wrap="none" rtlCol="0">
            <a:spAutoFit/>
          </a:bodyPr>
          <a:lstStyle/>
          <a:p>
            <a:r>
              <a:rPr lang="en-GB" dirty="0">
                <a:latin typeface="Museo Sans 100" panose="02000000000000000000" pitchFamily="50" charset="0"/>
              </a:rPr>
              <a:t>Plane (Y2)</a:t>
            </a:r>
          </a:p>
        </p:txBody>
      </p:sp>
      <p:sp>
        <p:nvSpPr>
          <p:cNvPr id="25" name="TextBox 24">
            <a:extLst>
              <a:ext uri="{FF2B5EF4-FFF2-40B4-BE49-F238E27FC236}">
                <a16:creationId xmlns:a16="http://schemas.microsoft.com/office/drawing/2014/main" id="{42A1FF19-7D80-44BC-AEBF-182C508FFA73}"/>
              </a:ext>
            </a:extLst>
          </p:cNvPr>
          <p:cNvSpPr txBox="1"/>
          <p:nvPr/>
        </p:nvSpPr>
        <p:spPr>
          <a:xfrm>
            <a:off x="3747292" y="1937323"/>
            <a:ext cx="1365887" cy="369332"/>
          </a:xfrm>
          <a:prstGeom prst="rect">
            <a:avLst/>
          </a:prstGeom>
          <a:noFill/>
        </p:spPr>
        <p:txBody>
          <a:bodyPr wrap="none" rtlCol="0">
            <a:spAutoFit/>
          </a:bodyPr>
          <a:lstStyle/>
          <a:p>
            <a:r>
              <a:rPr lang="en-GB" dirty="0">
                <a:latin typeface="Museo Sans 100" panose="02000000000000000000" pitchFamily="50" charset="0"/>
              </a:rPr>
              <a:t>Rowan (Y4)</a:t>
            </a:r>
          </a:p>
        </p:txBody>
      </p:sp>
      <p:cxnSp>
        <p:nvCxnSpPr>
          <p:cNvPr id="29" name="Straight Arrow Connector 28">
            <a:extLst>
              <a:ext uri="{FF2B5EF4-FFF2-40B4-BE49-F238E27FC236}">
                <a16:creationId xmlns:a16="http://schemas.microsoft.com/office/drawing/2014/main" id="{4EEFB1D7-4BEE-439F-9730-6091527C9F73}"/>
              </a:ext>
            </a:extLst>
          </p:cNvPr>
          <p:cNvCxnSpPr>
            <a:cxnSpLocks/>
          </p:cNvCxnSpPr>
          <p:nvPr/>
        </p:nvCxnSpPr>
        <p:spPr>
          <a:xfrm>
            <a:off x="925272" y="2089268"/>
            <a:ext cx="0" cy="833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BC2C710-B504-41A0-BCB6-03CB65D5151D}"/>
              </a:ext>
            </a:extLst>
          </p:cNvPr>
          <p:cNvCxnSpPr/>
          <p:nvPr/>
        </p:nvCxnSpPr>
        <p:spPr>
          <a:xfrm>
            <a:off x="4407374" y="2273934"/>
            <a:ext cx="0" cy="649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65125"/>
            <a:ext cx="11170920" cy="1325563"/>
          </a:xfrm>
        </p:spPr>
        <p:txBody>
          <a:bodyPr>
            <a:normAutofit/>
          </a:bodyPr>
          <a:lstStyle/>
          <a:p>
            <a:r>
              <a:rPr lang="en-GB" sz="4000" b="1" dirty="0">
                <a:solidFill>
                  <a:srgbClr val="49773B"/>
                </a:solidFill>
                <a:latin typeface="Museo Sans 500" panose="02000000000000000000" pitchFamily="50" charset="0"/>
              </a:rPr>
              <a:t>How will transition happen this year?</a:t>
            </a:r>
          </a:p>
        </p:txBody>
      </p:sp>
      <p:sp>
        <p:nvSpPr>
          <p:cNvPr id="11" name="TextBox 10"/>
          <p:cNvSpPr txBox="1"/>
          <p:nvPr/>
        </p:nvSpPr>
        <p:spPr>
          <a:xfrm>
            <a:off x="182880" y="1309688"/>
            <a:ext cx="11384280" cy="5632311"/>
          </a:xfrm>
          <a:prstGeom prst="rect">
            <a:avLst/>
          </a:prstGeom>
          <a:noFill/>
        </p:spPr>
        <p:txBody>
          <a:bodyPr wrap="square" rtlCol="0">
            <a:spAutoFit/>
          </a:bodyPr>
          <a:lstStyle/>
          <a:p>
            <a:pPr>
              <a:defRPr/>
            </a:pPr>
            <a:r>
              <a:rPr lang="en-GB" dirty="0">
                <a:latin typeface="Museo Sans 100" panose="02000000000000000000" pitchFamily="50" charset="0"/>
              </a:rPr>
              <a:t>Our aim is to ensure children are as settled and ready for school as possible, however this is going to be a challenge this year. As we are not able to run the transition sessions as planned we will continue to do a range of things to support a smooth start to school. </a:t>
            </a:r>
          </a:p>
          <a:p>
            <a:pPr marL="285750" indent="-285750">
              <a:buFont typeface="Arial" panose="020B0604020202020204" pitchFamily="34" charset="0"/>
              <a:buChar char="•"/>
              <a:defRPr/>
            </a:pPr>
            <a:endParaRPr lang="en-GB" dirty="0">
              <a:latin typeface="Museo Sans 100" panose="02000000000000000000" pitchFamily="50"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Tapestry- please ensure you have signed the consent form for this and returned to school.</a:t>
            </a:r>
          </a:p>
          <a:p>
            <a:pPr marL="285750"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Tapestry- we will shortly be sending an activation email, please activate your account and download the app to your phone. </a:t>
            </a:r>
            <a:r>
              <a:rPr lang="en-GB" b="1" i="1" dirty="0">
                <a:latin typeface="Museo Sans 100" panose="02000000000000000000" pitchFamily="50" charset="0"/>
                <a:ea typeface="Calibri" panose="020F0502020204030204" pitchFamily="34" charset="0"/>
                <a:cs typeface="Times New Roman" panose="02020603050405020304" pitchFamily="18" charset="0"/>
              </a:rPr>
              <a:t>(if your child is currently in nursery at Green Ridge their account will just carry on into YR)</a:t>
            </a:r>
          </a:p>
          <a:p>
            <a:pPr marL="742950" lvl="1"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We will be using Tapestry as our main transition tool this year.</a:t>
            </a:r>
          </a:p>
          <a:p>
            <a:pPr marL="742950" lvl="1"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We will use it to upload videos of the school, environment, staff and other things so please try to encourage your child to watch the videos so they can get to know us.</a:t>
            </a:r>
          </a:p>
          <a:p>
            <a:pPr marL="742950" lvl="1"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We would love to see some videos of the children at home uploaded so we can also get to know them.</a:t>
            </a:r>
          </a:p>
          <a:p>
            <a:pPr marL="742950" lvl="1"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The videos can be of anything; them talking, counting, looking at books, playing with family- they will all help us to get to know the children.</a:t>
            </a:r>
          </a:p>
          <a:p>
            <a:pPr marL="742950" lvl="1" indent="-285750">
              <a:buFont typeface="Arial" panose="020B0604020202020204" pitchFamily="34" charset="0"/>
              <a:buChar char="•"/>
              <a:defRPr/>
            </a:pPr>
            <a:r>
              <a:rPr lang="en-GB" dirty="0">
                <a:latin typeface="Museo Sans 100" panose="02000000000000000000" pitchFamily="50" charset="0"/>
                <a:ea typeface="Calibri" panose="020F0502020204030204" pitchFamily="34" charset="0"/>
                <a:cs typeface="Times New Roman" panose="02020603050405020304" pitchFamily="18" charset="0"/>
              </a:rPr>
              <a:t>We will not be replying individually to anything uploaded so if there are specific questions please email the school on </a:t>
            </a:r>
            <a:r>
              <a:rPr lang="en-GB" dirty="0" err="1">
                <a:latin typeface="Museo Sans 100" panose="02000000000000000000" pitchFamily="50" charset="0"/>
                <a:ea typeface="Calibri" panose="020F0502020204030204" pitchFamily="34" charset="0"/>
                <a:cs typeface="Times New Roman" panose="02020603050405020304" pitchFamily="18" charset="0"/>
                <a:hlinkClick r:id="rId3"/>
              </a:rPr>
              <a:t>admin</a:t>
            </a:r>
            <a:r>
              <a:rPr lang="en-GB" err="1">
                <a:latin typeface="Museo Sans 100" panose="02000000000000000000" pitchFamily="50" charset="0"/>
                <a:ea typeface="Calibri" panose="020F0502020204030204" pitchFamily="34" charset="0"/>
                <a:cs typeface="Times New Roman" panose="02020603050405020304" pitchFamily="18" charset="0"/>
                <a:hlinkClick r:id="rId3"/>
              </a:rPr>
              <a:t>@</a:t>
            </a:r>
            <a:r>
              <a:rPr lang="en-GB">
                <a:latin typeface="Museo Sans 100" panose="02000000000000000000" pitchFamily="50" charset="0"/>
                <a:ea typeface="Calibri" panose="020F0502020204030204" pitchFamily="34" charset="0"/>
                <a:cs typeface="Times New Roman" panose="02020603050405020304" pitchFamily="18" charset="0"/>
                <a:hlinkClick r:id="rId3"/>
              </a:rPr>
              <a:t>greenridgeacademy.co.uk</a:t>
            </a:r>
            <a:r>
              <a:rPr lang="en-GB">
                <a:latin typeface="Museo Sans 100" panose="02000000000000000000" pitchFamily="50" charset="0"/>
                <a:ea typeface="Calibri" panose="020F0502020204030204" pitchFamily="34" charset="0"/>
                <a:cs typeface="Times New Roman" panose="02020603050405020304" pitchFamily="18" charset="0"/>
              </a:rPr>
              <a:t> </a:t>
            </a:r>
            <a:endParaRPr lang="en-GB" dirty="0">
              <a:latin typeface="Museo Sans 100" panose="02000000000000000000" pitchFamily="50" charset="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defRPr/>
            </a:pPr>
            <a:endParaRPr lang="en-GB" dirty="0">
              <a:latin typeface="Museo Sans 100" panose="02000000000000000000" pitchFamily="50"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endParaRPr lang="en-GB" dirty="0">
              <a:latin typeface="Museo Sans 100" panose="02000000000000000000" pitchFamily="50" charset="0"/>
            </a:endParaRPr>
          </a:p>
          <a:p>
            <a:pPr marL="285750" indent="-285750">
              <a:buFont typeface="Arial" panose="020B0604020202020204" pitchFamily="34" charset="0"/>
              <a:buChar char="•"/>
            </a:pPr>
            <a:endParaRPr lang="en-GB" dirty="0">
              <a:latin typeface="Museo Sans 100" panose="02000000000000000000" pitchFamily="50" charset="0"/>
            </a:endParaRPr>
          </a:p>
        </p:txBody>
      </p:sp>
    </p:spTree>
    <p:extLst>
      <p:ext uri="{BB962C8B-B14F-4D97-AF65-F5344CB8AC3E}">
        <p14:creationId xmlns:p14="http://schemas.microsoft.com/office/powerpoint/2010/main" val="160250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2019</Words>
  <Application>Microsoft Office PowerPoint</Application>
  <PresentationFormat>Widescreen</PresentationFormat>
  <Paragraphs>264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Museo Sans 100</vt:lpstr>
      <vt:lpstr>Museo Sans 500</vt:lpstr>
      <vt:lpstr>Symbol</vt:lpstr>
      <vt:lpstr>Times New Roman</vt:lpstr>
      <vt:lpstr>Office Theme</vt:lpstr>
      <vt:lpstr>PowerPoint Presentation</vt:lpstr>
      <vt:lpstr>The Early Years Team</vt:lpstr>
      <vt:lpstr>What’s in your pack?</vt:lpstr>
      <vt:lpstr>Academy Uniform</vt:lpstr>
      <vt:lpstr>Academy Uniform</vt:lpstr>
      <vt:lpstr>Academy Uniform</vt:lpstr>
      <vt:lpstr>Academy Uniform</vt:lpstr>
      <vt:lpstr>PowerPoint Presentation</vt:lpstr>
      <vt:lpstr>How will transition happen this year?</vt:lpstr>
      <vt:lpstr>How will transition happen this year?</vt:lpstr>
      <vt:lpstr>Over the Summer Holidays- The Road to School</vt:lpstr>
      <vt:lpstr>The first few weeks – settling in</vt:lpstr>
      <vt:lpstr>What to expect…</vt:lpstr>
      <vt:lpstr>The Early Years Curriculum</vt:lpstr>
      <vt:lpstr>Characteristics of Effective Learning </vt:lpstr>
      <vt:lpstr>Where should my child be by the end of Reception? </vt:lpstr>
      <vt:lpstr>What to expect when…</vt:lpstr>
      <vt:lpstr>PowerPoint Presentation</vt:lpstr>
      <vt:lpstr>A day in the life of a Reception child</vt:lpstr>
      <vt:lpstr>PowerPoint Presentation</vt:lpstr>
      <vt:lpstr>What does a day look like in Reception?</vt:lpstr>
      <vt:lpstr>Reading</vt:lpstr>
      <vt:lpstr>Mud, mud glorious mud</vt:lpstr>
      <vt:lpstr>What does my child need to bring?</vt:lpstr>
      <vt:lpstr>Parents/Carers as Partners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Blackman</dc:creator>
  <cp:lastModifiedBy>Nikki Mackie</cp:lastModifiedBy>
  <cp:revision>44</cp:revision>
  <cp:lastPrinted>2019-06-17T08:10:24Z</cp:lastPrinted>
  <dcterms:created xsi:type="dcterms:W3CDTF">2018-07-08T18:33:32Z</dcterms:created>
  <dcterms:modified xsi:type="dcterms:W3CDTF">2020-05-11T11:15:24Z</dcterms:modified>
</cp:coreProperties>
</file>